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
  </p:notesMasterIdLst>
  <p:handoutMasterIdLst>
    <p:handoutMasterId r:id="rId5"/>
  </p:handoutMasterIdLst>
  <p:sldIdLst>
    <p:sldId id="259" r:id="rId2"/>
    <p:sldId id="260"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8" d="100"/>
          <a:sy n="78" d="100"/>
        </p:scale>
        <p:origin x="29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2236" tIns="46118" rIns="92236" bIns="46118" rtlCol="0"/>
          <a:lstStyle>
            <a:lvl1pPr algn="r">
              <a:defRPr sz="1200"/>
            </a:lvl1pPr>
          </a:lstStyle>
          <a:p>
            <a:fld id="{5DB27A88-B229-415F-97BC-5466AC29E69D}" type="datetimeFigureOut">
              <a:rPr kumimoji="1" lang="ja-JP" altLang="en-US" smtClean="0"/>
              <a:t>2023/4/21</a:t>
            </a:fld>
            <a:endParaRPr kumimoji="1" lang="ja-JP" altLang="en-US"/>
          </a:p>
        </p:txBody>
      </p:sp>
      <p:sp>
        <p:nvSpPr>
          <p:cNvPr id="4" name="フッター プレースホルダー 3"/>
          <p:cNvSpPr>
            <a:spLocks noGrp="1"/>
          </p:cNvSpPr>
          <p:nvPr>
            <p:ph type="ftr" sz="quarter" idx="2"/>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2236" tIns="46118" rIns="92236" bIns="46118" rtlCol="0" anchor="b"/>
          <a:lstStyle>
            <a:lvl1pPr algn="r">
              <a:defRPr sz="1200"/>
            </a:lvl1pPr>
          </a:lstStyle>
          <a:p>
            <a:fld id="{AC99B986-1227-471E-8175-5931ED165C7C}" type="slidenum">
              <a:rPr kumimoji="1" lang="ja-JP" altLang="en-US" smtClean="0"/>
              <a:t>‹#›</a:t>
            </a:fld>
            <a:endParaRPr kumimoji="1" lang="ja-JP" altLang="en-US"/>
          </a:p>
        </p:txBody>
      </p:sp>
    </p:spTree>
    <p:extLst>
      <p:ext uri="{BB962C8B-B14F-4D97-AF65-F5344CB8AC3E}">
        <p14:creationId xmlns:p14="http://schemas.microsoft.com/office/powerpoint/2010/main" val="3220785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9038FE33-1977-4959-88A0-05DC29C00564}" type="datetimeFigureOut">
              <a:rPr kumimoji="1" lang="ja-JP" altLang="en-US" smtClean="0"/>
              <a:t>2023/4/21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C718B6F6-0C78-48F0-A87A-3E6B4C2FAF89}" type="slidenum">
              <a:rPr kumimoji="1" lang="ja-JP" altLang="en-US" smtClean="0"/>
              <a:t>‹#›</a:t>
            </a:fld>
            <a:endParaRPr kumimoji="1" lang="ja-JP" altLang="en-US"/>
          </a:p>
        </p:txBody>
      </p:sp>
    </p:spTree>
    <p:extLst>
      <p:ext uri="{BB962C8B-B14F-4D97-AF65-F5344CB8AC3E}">
        <p14:creationId xmlns:p14="http://schemas.microsoft.com/office/powerpoint/2010/main" val="5363196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FA15E4D-8301-460B-B5B8-8390A7FEBE6C}"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ECC3DE-6193-437D-A331-32CCA5DF66D0}" type="slidenum">
              <a:rPr kumimoji="1" lang="ja-JP" altLang="en-US" smtClean="0"/>
              <a:t>‹#›</a:t>
            </a:fld>
            <a:endParaRPr kumimoji="1" lang="ja-JP" altLang="en-US"/>
          </a:p>
        </p:txBody>
      </p:sp>
    </p:spTree>
    <p:extLst>
      <p:ext uri="{BB962C8B-B14F-4D97-AF65-F5344CB8AC3E}">
        <p14:creationId xmlns:p14="http://schemas.microsoft.com/office/powerpoint/2010/main" val="33113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FA15E4D-8301-460B-B5B8-8390A7FEBE6C}"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ECC3DE-6193-437D-A331-32CCA5DF66D0}" type="slidenum">
              <a:rPr kumimoji="1" lang="ja-JP" altLang="en-US" smtClean="0"/>
              <a:t>‹#›</a:t>
            </a:fld>
            <a:endParaRPr kumimoji="1" lang="ja-JP" altLang="en-US"/>
          </a:p>
        </p:txBody>
      </p:sp>
    </p:spTree>
    <p:extLst>
      <p:ext uri="{BB962C8B-B14F-4D97-AF65-F5344CB8AC3E}">
        <p14:creationId xmlns:p14="http://schemas.microsoft.com/office/powerpoint/2010/main" val="264120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FA15E4D-8301-460B-B5B8-8390A7FEBE6C}"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ECC3DE-6193-437D-A331-32CCA5DF66D0}" type="slidenum">
              <a:rPr kumimoji="1" lang="ja-JP" altLang="en-US" smtClean="0"/>
              <a:t>‹#›</a:t>
            </a:fld>
            <a:endParaRPr kumimoji="1" lang="ja-JP" altLang="en-US"/>
          </a:p>
        </p:txBody>
      </p:sp>
    </p:spTree>
    <p:extLst>
      <p:ext uri="{BB962C8B-B14F-4D97-AF65-F5344CB8AC3E}">
        <p14:creationId xmlns:p14="http://schemas.microsoft.com/office/powerpoint/2010/main" val="1183599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10" name="テキスト プレースホルダー 9"/>
          <p:cNvSpPr>
            <a:spLocks noGrp="1"/>
          </p:cNvSpPr>
          <p:nvPr>
            <p:ph type="body" sz="quarter" idx="16" hasCustomPrompt="1"/>
          </p:nvPr>
        </p:nvSpPr>
        <p:spPr>
          <a:xfrm>
            <a:off x="2974100" y="7299390"/>
            <a:ext cx="3544609" cy="804850"/>
          </a:xfrm>
        </p:spPr>
        <p:txBody>
          <a:bodyPr>
            <a:normAutofit/>
          </a:bodyPr>
          <a:lstStyle>
            <a:lvl1pPr marL="0" indent="0">
              <a:buNone/>
              <a:defRPr sz="2052"/>
            </a:lvl1pPr>
          </a:lstStyle>
          <a:p>
            <a:pPr lvl="0"/>
            <a:r>
              <a:rPr kumimoji="1" lang="ja-JP" altLang="en-US" dirty="0" smtClean="0"/>
              <a:t>日時　</a:t>
            </a:r>
            <a:r>
              <a:rPr kumimoji="1" lang="en-US" altLang="ja-JP" dirty="0" smtClean="0"/>
              <a:t>20XX</a:t>
            </a:r>
            <a:r>
              <a:rPr kumimoji="1" lang="ja-JP" altLang="en-US" dirty="0" smtClean="0"/>
              <a:t>年</a:t>
            </a:r>
            <a:r>
              <a:rPr kumimoji="1" lang="en-US" altLang="ja-JP" dirty="0" smtClean="0"/>
              <a:t>X</a:t>
            </a:r>
            <a:r>
              <a:rPr kumimoji="1" lang="ja-JP" altLang="en-US" dirty="0" smtClean="0"/>
              <a:t>月</a:t>
            </a:r>
            <a:r>
              <a:rPr kumimoji="1" lang="en-US" altLang="ja-JP" dirty="0" smtClean="0"/>
              <a:t>X</a:t>
            </a:r>
            <a:r>
              <a:rPr kumimoji="1" lang="ja-JP" altLang="en-US" dirty="0" smtClean="0"/>
              <a:t>日　　　　開演　</a:t>
            </a:r>
            <a:r>
              <a:rPr kumimoji="1" lang="en-US" altLang="ja-JP" dirty="0" smtClean="0"/>
              <a:t>00</a:t>
            </a:r>
            <a:r>
              <a:rPr kumimoji="1" lang="ja-JP" altLang="en-US" dirty="0" smtClean="0"/>
              <a:t>：</a:t>
            </a:r>
            <a:r>
              <a:rPr kumimoji="1" lang="en-US" altLang="ja-JP" dirty="0" smtClean="0"/>
              <a:t>00</a:t>
            </a:r>
            <a:r>
              <a:rPr kumimoji="1" lang="ja-JP" altLang="en-US" dirty="0" smtClean="0"/>
              <a:t>（開場 </a:t>
            </a:r>
            <a:r>
              <a:rPr kumimoji="1" lang="en-US" altLang="ja-JP" dirty="0" smtClean="0"/>
              <a:t>00:00</a:t>
            </a:r>
            <a:r>
              <a:rPr kumimoji="1" lang="ja-JP" altLang="en-US" dirty="0" smtClean="0"/>
              <a:t>）</a:t>
            </a:r>
            <a:endParaRPr kumimoji="1" lang="ja-JP" altLang="en-US" dirty="0"/>
          </a:p>
        </p:txBody>
      </p:sp>
      <p:sp>
        <p:nvSpPr>
          <p:cNvPr id="11" name="テキスト プレースホルダー 9"/>
          <p:cNvSpPr>
            <a:spLocks noGrp="1"/>
          </p:cNvSpPr>
          <p:nvPr>
            <p:ph type="body" sz="quarter" idx="17" hasCustomPrompt="1"/>
          </p:nvPr>
        </p:nvSpPr>
        <p:spPr>
          <a:xfrm>
            <a:off x="2974101" y="8104240"/>
            <a:ext cx="3544609" cy="1617319"/>
          </a:xfrm>
        </p:spPr>
        <p:txBody>
          <a:bodyPr>
            <a:normAutofit/>
          </a:bodyPr>
          <a:lstStyle>
            <a:lvl1pPr marL="0" marR="0" indent="0" algn="l" defTabSz="646471" rtl="0" eaLnBrk="1" fontAlgn="auto" latinLnBrk="0" hangingPunct="1">
              <a:lnSpc>
                <a:spcPts val="1710"/>
              </a:lnSpc>
              <a:spcBef>
                <a:spcPts val="707"/>
              </a:spcBef>
              <a:spcAft>
                <a:spcPts val="0"/>
              </a:spcAft>
              <a:buClrTx/>
              <a:buSzTx/>
              <a:buFont typeface="Arial" panose="020B0604020202020204" pitchFamily="34" charset="0"/>
              <a:buNone/>
              <a:tabLst/>
              <a:defRPr sz="1368"/>
            </a:lvl1pPr>
          </a:lstStyle>
          <a:p>
            <a:pPr lvl="0"/>
            <a:r>
              <a:rPr kumimoji="1" lang="ja-JP" altLang="en-US" dirty="0" smtClean="0"/>
              <a:t>会場：○○コンサート ホール　　　　　　　　　特別ゲスト：　○○ ○○○　　　　　　　　　　プログラム：○○○○○</a:t>
            </a:r>
            <a:r>
              <a:rPr kumimoji="1" lang="en-US" altLang="ja-JP" dirty="0" smtClean="0"/>
              <a:t>/</a:t>
            </a:r>
            <a:r>
              <a:rPr kumimoji="1" lang="ja-JP" altLang="en-US" dirty="0" smtClean="0"/>
              <a:t>○○○○○</a:t>
            </a:r>
            <a:r>
              <a:rPr kumimoji="1" lang="en-US" altLang="ja-JP" dirty="0" smtClean="0"/>
              <a:t>/</a:t>
            </a:r>
            <a:r>
              <a:rPr kumimoji="1" lang="ja-JP" altLang="en-US" dirty="0" smtClean="0"/>
              <a:t>○○○○○</a:t>
            </a:r>
            <a:r>
              <a:rPr kumimoji="1" lang="en-US" altLang="ja-JP" dirty="0" smtClean="0"/>
              <a:t>/</a:t>
            </a:r>
            <a:r>
              <a:rPr kumimoji="1" lang="ja-JP" altLang="en-US" dirty="0" smtClean="0"/>
              <a:t>○○○○○</a:t>
            </a:r>
            <a:r>
              <a:rPr kumimoji="1" lang="en-US" altLang="ja-JP" dirty="0" smtClean="0"/>
              <a:t>/</a:t>
            </a:r>
            <a:r>
              <a:rPr kumimoji="1" lang="ja-JP" altLang="en-US" dirty="0" smtClean="0"/>
              <a:t>○○○○○</a:t>
            </a:r>
            <a:r>
              <a:rPr kumimoji="1" lang="en-US" altLang="ja-JP" dirty="0" smtClean="0"/>
              <a:t>/</a:t>
            </a:r>
            <a:r>
              <a:rPr kumimoji="1" lang="ja-JP" altLang="en-US" dirty="0" smtClean="0"/>
              <a:t>○○○○○</a:t>
            </a:r>
            <a:r>
              <a:rPr kumimoji="1" lang="en-US" altLang="ja-JP" dirty="0" smtClean="0"/>
              <a:t>/</a:t>
            </a:r>
            <a:r>
              <a:rPr kumimoji="1" lang="ja-JP" altLang="en-US" dirty="0" smtClean="0"/>
              <a:t>○○○○○</a:t>
            </a:r>
            <a:r>
              <a:rPr kumimoji="1" lang="en-US" altLang="ja-JP" dirty="0" smtClean="0"/>
              <a:t>/</a:t>
            </a:r>
            <a:r>
              <a:rPr kumimoji="1" lang="ja-JP" altLang="en-US" dirty="0" smtClean="0"/>
              <a:t>○○○○○</a:t>
            </a:r>
            <a:r>
              <a:rPr kumimoji="1" lang="en-US" altLang="ja-JP" dirty="0" smtClean="0"/>
              <a:t>/</a:t>
            </a:r>
            <a:r>
              <a:rPr kumimoji="1" lang="ja-JP" altLang="en-US" dirty="0" smtClean="0"/>
              <a:t>○○○○○</a:t>
            </a:r>
            <a:endParaRPr kumimoji="1" lang="en-US" altLang="ja-JP" dirty="0" smtClean="0"/>
          </a:p>
          <a:p>
            <a:pPr marL="0" marR="0" lvl="0" indent="0" algn="l" defTabSz="646471" rtl="0" eaLnBrk="1" fontAlgn="auto" latinLnBrk="0" hangingPunct="1">
              <a:lnSpc>
                <a:spcPct val="90000"/>
              </a:lnSpc>
              <a:spcBef>
                <a:spcPts val="707"/>
              </a:spcBef>
              <a:spcAft>
                <a:spcPts val="0"/>
              </a:spcAft>
              <a:buClrTx/>
              <a:buSzTx/>
              <a:buFont typeface="Arial" panose="020B0604020202020204" pitchFamily="34" charset="0"/>
              <a:buNone/>
              <a:tabLst/>
              <a:defRPr/>
            </a:pPr>
            <a:endParaRPr kumimoji="1" lang="en-US" altLang="ja-JP" dirty="0" smtClean="0"/>
          </a:p>
        </p:txBody>
      </p:sp>
      <p:sp>
        <p:nvSpPr>
          <p:cNvPr id="13" name="テキスト プレースホルダー 12"/>
          <p:cNvSpPr>
            <a:spLocks noGrp="1"/>
          </p:cNvSpPr>
          <p:nvPr>
            <p:ph type="body" sz="quarter" idx="18" hasCustomPrompt="1"/>
          </p:nvPr>
        </p:nvSpPr>
        <p:spPr>
          <a:xfrm>
            <a:off x="2974099" y="3862805"/>
            <a:ext cx="3544609" cy="1341392"/>
          </a:xfrm>
        </p:spPr>
        <p:txBody>
          <a:bodyPr>
            <a:noAutofit/>
          </a:bodyPr>
          <a:lstStyle>
            <a:lvl1pPr marL="0" indent="0" algn="r">
              <a:lnSpc>
                <a:spcPts val="4276"/>
              </a:lnSpc>
              <a:buNone/>
              <a:defRPr sz="4704" b="1">
                <a:solidFill>
                  <a:schemeClr val="accent4">
                    <a:lumMod val="50000"/>
                  </a:schemeClr>
                </a:solidFill>
                <a:latin typeface="ＭＳ Ｐ明朝" panose="02020600040205080304" pitchFamily="18" charset="-128"/>
                <a:ea typeface="ＭＳ Ｐ明朝" panose="02020600040205080304" pitchFamily="18" charset="-128"/>
              </a:defRPr>
            </a:lvl1pPr>
          </a:lstStyle>
          <a:p>
            <a:pPr lvl="0"/>
            <a:r>
              <a:rPr kumimoji="1" lang="en-US" altLang="ja-JP" dirty="0" smtClean="0"/>
              <a:t>CLASSICALCONCERT</a:t>
            </a:r>
            <a:endParaRPr kumimoji="1" lang="ja-JP" altLang="en-US" dirty="0"/>
          </a:p>
        </p:txBody>
      </p:sp>
    </p:spTree>
    <p:extLst>
      <p:ext uri="{BB962C8B-B14F-4D97-AF65-F5344CB8AC3E}">
        <p14:creationId xmlns:p14="http://schemas.microsoft.com/office/powerpoint/2010/main" val="13607802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FA15E4D-8301-460B-B5B8-8390A7FEBE6C}"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ECC3DE-6193-437D-A331-32CCA5DF66D0}" type="slidenum">
              <a:rPr kumimoji="1" lang="ja-JP" altLang="en-US" smtClean="0"/>
              <a:t>‹#›</a:t>
            </a:fld>
            <a:endParaRPr kumimoji="1" lang="ja-JP" altLang="en-US"/>
          </a:p>
        </p:txBody>
      </p:sp>
    </p:spTree>
    <p:extLst>
      <p:ext uri="{BB962C8B-B14F-4D97-AF65-F5344CB8AC3E}">
        <p14:creationId xmlns:p14="http://schemas.microsoft.com/office/powerpoint/2010/main" val="153782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FA15E4D-8301-460B-B5B8-8390A7FEBE6C}"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ECC3DE-6193-437D-A331-32CCA5DF66D0}" type="slidenum">
              <a:rPr kumimoji="1" lang="ja-JP" altLang="en-US" smtClean="0"/>
              <a:t>‹#›</a:t>
            </a:fld>
            <a:endParaRPr kumimoji="1" lang="ja-JP" altLang="en-US"/>
          </a:p>
        </p:txBody>
      </p:sp>
    </p:spTree>
    <p:extLst>
      <p:ext uri="{BB962C8B-B14F-4D97-AF65-F5344CB8AC3E}">
        <p14:creationId xmlns:p14="http://schemas.microsoft.com/office/powerpoint/2010/main" val="371378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FA15E4D-8301-460B-B5B8-8390A7FEBE6C}" type="datetimeFigureOut">
              <a:rPr kumimoji="1" lang="ja-JP" altLang="en-US" smtClean="0"/>
              <a:t>2023/4/21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ECC3DE-6193-437D-A331-32CCA5DF66D0}" type="slidenum">
              <a:rPr kumimoji="1" lang="ja-JP" altLang="en-US" smtClean="0"/>
              <a:t>‹#›</a:t>
            </a:fld>
            <a:endParaRPr kumimoji="1" lang="ja-JP" altLang="en-US"/>
          </a:p>
        </p:txBody>
      </p:sp>
    </p:spTree>
    <p:extLst>
      <p:ext uri="{BB962C8B-B14F-4D97-AF65-F5344CB8AC3E}">
        <p14:creationId xmlns:p14="http://schemas.microsoft.com/office/powerpoint/2010/main" val="119920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FA15E4D-8301-460B-B5B8-8390A7FEBE6C}" type="datetimeFigureOut">
              <a:rPr kumimoji="1" lang="ja-JP" altLang="en-US" smtClean="0"/>
              <a:t>2023/4/21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8ECC3DE-6193-437D-A331-32CCA5DF66D0}" type="slidenum">
              <a:rPr kumimoji="1" lang="ja-JP" altLang="en-US" smtClean="0"/>
              <a:t>‹#›</a:t>
            </a:fld>
            <a:endParaRPr kumimoji="1" lang="ja-JP" altLang="en-US"/>
          </a:p>
        </p:txBody>
      </p:sp>
    </p:spTree>
    <p:extLst>
      <p:ext uri="{BB962C8B-B14F-4D97-AF65-F5344CB8AC3E}">
        <p14:creationId xmlns:p14="http://schemas.microsoft.com/office/powerpoint/2010/main" val="368144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FA15E4D-8301-460B-B5B8-8390A7FEBE6C}" type="datetimeFigureOut">
              <a:rPr kumimoji="1" lang="ja-JP" altLang="en-US" smtClean="0"/>
              <a:t>2023/4/21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8ECC3DE-6193-437D-A331-32CCA5DF66D0}" type="slidenum">
              <a:rPr kumimoji="1" lang="ja-JP" altLang="en-US" smtClean="0"/>
              <a:t>‹#›</a:t>
            </a:fld>
            <a:endParaRPr kumimoji="1" lang="ja-JP" altLang="en-US"/>
          </a:p>
        </p:txBody>
      </p:sp>
    </p:spTree>
    <p:extLst>
      <p:ext uri="{BB962C8B-B14F-4D97-AF65-F5344CB8AC3E}">
        <p14:creationId xmlns:p14="http://schemas.microsoft.com/office/powerpoint/2010/main" val="10174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15E4D-8301-460B-B5B8-8390A7FEBE6C}" type="datetimeFigureOut">
              <a:rPr kumimoji="1" lang="ja-JP" altLang="en-US" smtClean="0"/>
              <a:t>2023/4/21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8ECC3DE-6193-437D-A331-32CCA5DF66D0}" type="slidenum">
              <a:rPr kumimoji="1" lang="ja-JP" altLang="en-US" smtClean="0"/>
              <a:t>‹#›</a:t>
            </a:fld>
            <a:endParaRPr kumimoji="1" lang="ja-JP" altLang="en-US"/>
          </a:p>
        </p:txBody>
      </p:sp>
    </p:spTree>
    <p:extLst>
      <p:ext uri="{BB962C8B-B14F-4D97-AF65-F5344CB8AC3E}">
        <p14:creationId xmlns:p14="http://schemas.microsoft.com/office/powerpoint/2010/main" val="2680225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FA15E4D-8301-460B-B5B8-8390A7FEBE6C}" type="datetimeFigureOut">
              <a:rPr kumimoji="1" lang="ja-JP" altLang="en-US" smtClean="0"/>
              <a:t>2023/4/21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ECC3DE-6193-437D-A331-32CCA5DF66D0}" type="slidenum">
              <a:rPr kumimoji="1" lang="ja-JP" altLang="en-US" smtClean="0"/>
              <a:t>‹#›</a:t>
            </a:fld>
            <a:endParaRPr kumimoji="1" lang="ja-JP" altLang="en-US"/>
          </a:p>
        </p:txBody>
      </p:sp>
    </p:spTree>
    <p:extLst>
      <p:ext uri="{BB962C8B-B14F-4D97-AF65-F5344CB8AC3E}">
        <p14:creationId xmlns:p14="http://schemas.microsoft.com/office/powerpoint/2010/main" val="79367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FA15E4D-8301-460B-B5B8-8390A7FEBE6C}" type="datetimeFigureOut">
              <a:rPr kumimoji="1" lang="ja-JP" altLang="en-US" smtClean="0"/>
              <a:t>2023/4/21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ECC3DE-6193-437D-A331-32CCA5DF66D0}" type="slidenum">
              <a:rPr kumimoji="1" lang="ja-JP" altLang="en-US" smtClean="0"/>
              <a:t>‹#›</a:t>
            </a:fld>
            <a:endParaRPr kumimoji="1" lang="ja-JP" altLang="en-US"/>
          </a:p>
        </p:txBody>
      </p:sp>
    </p:spTree>
    <p:extLst>
      <p:ext uri="{BB962C8B-B14F-4D97-AF65-F5344CB8AC3E}">
        <p14:creationId xmlns:p14="http://schemas.microsoft.com/office/powerpoint/2010/main" val="247578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FA15E4D-8301-460B-B5B8-8390A7FEBE6C}" type="datetimeFigureOut">
              <a:rPr kumimoji="1" lang="ja-JP" altLang="en-US" smtClean="0"/>
              <a:t>2023/4/21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8ECC3DE-6193-437D-A331-32CCA5DF66D0}" type="slidenum">
              <a:rPr kumimoji="1" lang="ja-JP" altLang="en-US" smtClean="0"/>
              <a:t>‹#›</a:t>
            </a:fld>
            <a:endParaRPr kumimoji="1" lang="ja-JP" altLang="en-US"/>
          </a:p>
        </p:txBody>
      </p:sp>
    </p:spTree>
    <p:extLst>
      <p:ext uri="{BB962C8B-B14F-4D97-AF65-F5344CB8AC3E}">
        <p14:creationId xmlns:p14="http://schemas.microsoft.com/office/powerpoint/2010/main" val="6717813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890" y="135923"/>
            <a:ext cx="6579416" cy="9662985"/>
          </a:xfrm>
          <a:prstGeom prst="rect">
            <a:avLst/>
          </a:prstGeom>
        </p:spPr>
      </p:pic>
      <p:sp>
        <p:nvSpPr>
          <p:cNvPr id="14" name="タイトル 1"/>
          <p:cNvSpPr>
            <a:spLocks noGrp="1"/>
          </p:cNvSpPr>
          <p:nvPr>
            <p:ph type="ctrTitle"/>
          </p:nvPr>
        </p:nvSpPr>
        <p:spPr>
          <a:xfrm>
            <a:off x="139218" y="394207"/>
            <a:ext cx="6604760" cy="1548824"/>
          </a:xfrm>
        </p:spPr>
        <p:txBody>
          <a:bodyPr>
            <a:noAutofit/>
          </a:bodyPr>
          <a:lstStyle/>
          <a:p>
            <a:r>
              <a:rPr lang="ja-JP" altLang="en-US" sz="3200" b="1" dirty="0">
                <a:latin typeface="メイリオ" panose="020B0604030504040204" pitchFamily="50" charset="-128"/>
                <a:ea typeface="メイリオ" panose="020B0604030504040204" pitchFamily="50" charset="-128"/>
              </a:rPr>
              <a:t>バリアフリー・</a:t>
            </a:r>
            <a:r>
              <a:rPr lang="en-US" altLang="ja-JP" sz="3200" b="1" dirty="0">
                <a:latin typeface="メイリオ" panose="020B0604030504040204" pitchFamily="50" charset="-128"/>
                <a:ea typeface="メイリオ" panose="020B0604030504040204" pitchFamily="50" charset="-128"/>
              </a:rPr>
              <a:t/>
            </a:r>
            <a:br>
              <a:rPr lang="en-US" altLang="ja-JP" sz="3200" b="1" dirty="0">
                <a:latin typeface="メイリオ" panose="020B0604030504040204" pitchFamily="50" charset="-128"/>
                <a:ea typeface="メイリオ" panose="020B0604030504040204" pitchFamily="50" charset="-128"/>
              </a:rPr>
            </a:br>
            <a:r>
              <a:rPr lang="ja-JP" altLang="en-US" sz="3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ユニバーサルデザイン</a:t>
            </a:r>
            <a:r>
              <a:rPr lang="en-US" altLang="ja-JP" sz="3200" b="1" dirty="0">
                <a:latin typeface="メイリオ" panose="020B0604030504040204" pitchFamily="50" charset="-128"/>
                <a:ea typeface="メイリオ" panose="020B0604030504040204" pitchFamily="50" charset="-128"/>
              </a:rPr>
              <a:t/>
            </a:r>
            <a:br>
              <a:rPr lang="en-US" altLang="ja-JP" sz="3200" b="1" dirty="0">
                <a:latin typeface="メイリオ" panose="020B0604030504040204" pitchFamily="50" charset="-128"/>
                <a:ea typeface="メイリオ" panose="020B0604030504040204" pitchFamily="50" charset="-128"/>
              </a:rPr>
            </a:br>
            <a:r>
              <a:rPr lang="ja-JP" altLang="en-US" sz="3200" b="1" dirty="0">
                <a:latin typeface="メイリオ" panose="020B0604030504040204" pitchFamily="50" charset="-128"/>
                <a:ea typeface="メイリオ" panose="020B0604030504040204" pitchFamily="50" charset="-128"/>
              </a:rPr>
              <a:t>推進功労者表彰</a:t>
            </a:r>
          </a:p>
        </p:txBody>
      </p:sp>
      <p:sp>
        <p:nvSpPr>
          <p:cNvPr id="19" name="サブタイトル 2"/>
          <p:cNvSpPr>
            <a:spLocks noGrp="1"/>
          </p:cNvSpPr>
          <p:nvPr>
            <p:ph type="subTitle" idx="1"/>
          </p:nvPr>
        </p:nvSpPr>
        <p:spPr>
          <a:xfrm>
            <a:off x="287716" y="2134135"/>
            <a:ext cx="6286079" cy="1233835"/>
          </a:xfrm>
        </p:spPr>
        <p:txBody>
          <a:bodyPr>
            <a:noAutofit/>
          </a:bodyPr>
          <a:lstStyle/>
          <a:p>
            <a:pPr algn="l">
              <a:lnSpc>
                <a:spcPts val="1600"/>
              </a:lnSpc>
            </a:pPr>
            <a:r>
              <a:rPr lang="ja-JP" altLang="en-US" sz="1300" dirty="0" smtClean="0">
                <a:latin typeface="メイリオ" panose="020B0604030504040204" pitchFamily="50" charset="-128"/>
                <a:ea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rPr>
              <a:t>全ての国民が障害の有無や年齢の違いなどにかかわらず</a:t>
            </a:r>
            <a:r>
              <a:rPr lang="ja-JP" altLang="en-US" sz="1400" dirty="0" smtClean="0">
                <a:latin typeface="メイリオ" panose="020B0604030504040204" pitchFamily="50" charset="-128"/>
                <a:ea typeface="メイリオ" panose="020B0604030504040204" pitchFamily="50" charset="-128"/>
              </a:rPr>
              <a:t>、安全で快適な社会生活を送ることができるよう、ハード</a:t>
            </a:r>
            <a:r>
              <a:rPr lang="ja-JP" altLang="en-US" sz="1400" dirty="0">
                <a:latin typeface="メイリオ" panose="020B0604030504040204" pitchFamily="50" charset="-128"/>
                <a:ea typeface="メイリオ" panose="020B0604030504040204" pitchFamily="50" charset="-128"/>
              </a:rPr>
              <a:t>、ソフト両面のバリアフリー・ユニバーサルデザインを効果的かつ総合的に推進する観点から、その推進について顕著な</a:t>
            </a:r>
            <a:r>
              <a:rPr lang="ja-JP" altLang="en-US" sz="1400" dirty="0" smtClean="0">
                <a:latin typeface="メイリオ" panose="020B0604030504040204" pitchFamily="50" charset="-128"/>
                <a:ea typeface="メイリオ" panose="020B0604030504040204" pitchFamily="50" charset="-128"/>
              </a:rPr>
              <a:t>功績又</a:t>
            </a:r>
            <a:r>
              <a:rPr lang="ja-JP" altLang="en-US" sz="1400" dirty="0">
                <a:latin typeface="メイリオ" panose="020B0604030504040204" pitchFamily="50" charset="-128"/>
                <a:ea typeface="メイリオ" panose="020B0604030504040204" pitchFamily="50" charset="-128"/>
              </a:rPr>
              <a:t>は功労のあった個人又は団体を顕彰</a:t>
            </a:r>
            <a:r>
              <a:rPr lang="ja-JP" altLang="en-US" sz="1400" dirty="0" smtClean="0">
                <a:latin typeface="メイリオ" panose="020B0604030504040204" pitchFamily="50" charset="-128"/>
                <a:ea typeface="メイリオ" panose="020B0604030504040204" pitchFamily="50" charset="-128"/>
              </a:rPr>
              <a:t>し、バリアフリー</a:t>
            </a:r>
            <a:r>
              <a:rPr lang="ja-JP" altLang="en-US" sz="1400" dirty="0">
                <a:latin typeface="メイリオ" panose="020B0604030504040204" pitchFamily="50" charset="-128"/>
                <a:ea typeface="メイリオ" panose="020B0604030504040204" pitchFamily="50" charset="-128"/>
              </a:rPr>
              <a:t>・ユニバーサルデザインに関する優れた取組を広く普及させることを目的としています。</a:t>
            </a:r>
          </a:p>
        </p:txBody>
      </p:sp>
      <p:sp>
        <p:nvSpPr>
          <p:cNvPr id="15" name="サブタイトル 2"/>
          <p:cNvSpPr txBox="1">
            <a:spLocks/>
          </p:cNvSpPr>
          <p:nvPr/>
        </p:nvSpPr>
        <p:spPr>
          <a:xfrm>
            <a:off x="130372" y="8919074"/>
            <a:ext cx="6567886" cy="38780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endParaRPr lang="ja-JP" altLang="en-US" dirty="0"/>
          </a:p>
        </p:txBody>
      </p:sp>
      <p:sp>
        <p:nvSpPr>
          <p:cNvPr id="17" name="サブタイトル 2"/>
          <p:cNvSpPr txBox="1">
            <a:spLocks/>
          </p:cNvSpPr>
          <p:nvPr/>
        </p:nvSpPr>
        <p:spPr>
          <a:xfrm>
            <a:off x="151897" y="8859039"/>
            <a:ext cx="6546367" cy="337078"/>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en-US" altLang="ja-JP" sz="1100" dirty="0">
                <a:latin typeface="メイリオ" panose="020B0604030504040204" pitchFamily="50" charset="-128"/>
                <a:ea typeface="メイリオ" panose="020B0604030504040204" pitchFamily="50" charset="-128"/>
              </a:rPr>
              <a:t>https://www8.cao.go.jp/souki/barrier-free/hyousho.html</a:t>
            </a:r>
            <a:endParaRPr lang="ja-JP" altLang="en-US" sz="11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1637" y="8514988"/>
            <a:ext cx="546094" cy="546094"/>
          </a:xfrm>
          <a:prstGeom prst="rect">
            <a:avLst/>
          </a:prstGeom>
        </p:spPr>
      </p:pic>
      <p:pic>
        <p:nvPicPr>
          <p:cNvPr id="4" name="図 3"/>
          <p:cNvPicPr>
            <a:picLocks noChangeAspect="1"/>
          </p:cNvPicPr>
          <p:nvPr/>
        </p:nvPicPr>
        <p:blipFill>
          <a:blip r:embed="rId4"/>
          <a:stretch>
            <a:fillRect/>
          </a:stretch>
        </p:blipFill>
        <p:spPr>
          <a:xfrm>
            <a:off x="337762" y="6260666"/>
            <a:ext cx="3580246" cy="1861898"/>
          </a:xfrm>
          <a:prstGeom prst="rect">
            <a:avLst/>
          </a:prstGeom>
          <a:ln w="57150" cap="rnd">
            <a:solidFill>
              <a:srgbClr val="FFFFFF"/>
            </a:solidFill>
          </a:ln>
          <a:effectLst>
            <a:outerShdw blurRad="254000" dist="635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21" name="サブタイトル 2"/>
          <p:cNvSpPr txBox="1">
            <a:spLocks/>
          </p:cNvSpPr>
          <p:nvPr/>
        </p:nvSpPr>
        <p:spPr>
          <a:xfrm>
            <a:off x="657687" y="3613206"/>
            <a:ext cx="5745556" cy="2189229"/>
          </a:xfrm>
          <a:prstGeom prst="rect">
            <a:avLst/>
          </a:prstGeom>
        </p:spPr>
        <p:txBody>
          <a:bodyPr vert="horz" lIns="91440" tIns="45720" rIns="91440" bIns="45720" rtlCol="0">
            <a:noAutofit/>
          </a:bodyPr>
          <a:lstStyle>
            <a:lvl1pPr marL="0" indent="0" algn="ctr" defTabSz="685783"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892" indent="0" algn="ctr" defTabSz="685783"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783" indent="0" algn="ctr" defTabSz="685783"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675" indent="0" algn="ctr" defTabSz="685783"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566" indent="0" algn="ctr" defTabSz="685783"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457" indent="0" algn="ctr" defTabSz="685783"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348" indent="0" algn="ctr" defTabSz="685783"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600" dirty="0">
                <a:latin typeface="メイリオ" panose="020B0604030504040204" pitchFamily="50" charset="-128"/>
                <a:ea typeface="メイリオ" panose="020B0604030504040204" pitchFamily="50" charset="-128"/>
              </a:rPr>
              <a:t>■表彰の対象</a:t>
            </a:r>
          </a:p>
          <a:p>
            <a:pPr algn="l"/>
            <a:r>
              <a:rPr lang="ja-JP" altLang="en-US" sz="10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施設</a:t>
            </a:r>
            <a:r>
              <a:rPr lang="ja-JP" altLang="en-US" sz="1400" dirty="0">
                <a:latin typeface="メイリオ" panose="020B0604030504040204" pitchFamily="50" charset="-128"/>
                <a:ea typeface="メイリオ" panose="020B0604030504040204" pitchFamily="50" charset="-128"/>
              </a:rPr>
              <a:t>の整備、製品の開発、推進・普及のための</a:t>
            </a:r>
            <a:r>
              <a:rPr lang="ja-JP" altLang="en-US" sz="1400" dirty="0" smtClean="0">
                <a:latin typeface="メイリオ" panose="020B0604030504040204" pitchFamily="50" charset="-128"/>
                <a:ea typeface="メイリオ" panose="020B0604030504040204" pitchFamily="50" charset="-128"/>
              </a:rPr>
              <a:t>活動等</a:t>
            </a:r>
            <a:endParaRPr lang="ja-JP" altLang="en-US" sz="1400" dirty="0">
              <a:latin typeface="メイリオ" panose="020B0604030504040204" pitchFamily="50" charset="-128"/>
              <a:ea typeface="メイリオ" panose="020B0604030504040204" pitchFamily="50" charset="-128"/>
            </a:endParaRPr>
          </a:p>
          <a:p>
            <a:pPr algn="l"/>
            <a:r>
              <a:rPr lang="ja-JP" altLang="en-US" sz="1600" dirty="0">
                <a:latin typeface="メイリオ" panose="020B0604030504040204" pitchFamily="50" charset="-128"/>
                <a:ea typeface="メイリオ" panose="020B0604030504040204" pitchFamily="50" charset="-128"/>
              </a:rPr>
              <a:t>■表彰</a:t>
            </a:r>
          </a:p>
          <a:p>
            <a:pPr algn="l"/>
            <a:r>
              <a:rPr lang="ja-JP" altLang="en-US" sz="1000" dirty="0">
                <a:latin typeface="メイリオ" panose="020B0604030504040204" pitchFamily="50" charset="-128"/>
                <a:ea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＜内閣</a:t>
            </a:r>
            <a:r>
              <a:rPr lang="ja-JP" altLang="en-US" sz="1400" dirty="0">
                <a:latin typeface="メイリオ" panose="020B0604030504040204" pitchFamily="50" charset="-128"/>
                <a:ea typeface="メイリオ" panose="020B0604030504040204" pitchFamily="50" charset="-128"/>
              </a:rPr>
              <a:t>総理大臣</a:t>
            </a:r>
            <a:r>
              <a:rPr lang="ja-JP" altLang="en-US" sz="1400" dirty="0" smtClean="0">
                <a:latin typeface="メイリオ" panose="020B0604030504040204" pitchFamily="50" charset="-128"/>
                <a:ea typeface="メイリオ" panose="020B0604030504040204" pitchFamily="50" charset="-128"/>
              </a:rPr>
              <a:t>表彰＞</a:t>
            </a:r>
            <a:endParaRPr lang="en-US" altLang="ja-JP" sz="1400" dirty="0" smtClean="0">
              <a:latin typeface="メイリオ" panose="020B0604030504040204" pitchFamily="50" charset="-128"/>
              <a:ea typeface="メイリオ" panose="020B0604030504040204" pitchFamily="50" charset="-128"/>
            </a:endParaRPr>
          </a:p>
          <a:p>
            <a:pPr algn="l"/>
            <a:r>
              <a:rPr lang="ja-JP" altLang="en-US" sz="14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極めて</a:t>
            </a:r>
            <a:r>
              <a:rPr lang="ja-JP" altLang="en-US" sz="1400" dirty="0">
                <a:latin typeface="メイリオ" panose="020B0604030504040204" pitchFamily="50" charset="-128"/>
                <a:ea typeface="メイリオ" panose="020B0604030504040204" pitchFamily="50" charset="-128"/>
              </a:rPr>
              <a:t>顕著な功績又は功労があったと認められる個人又は団体</a:t>
            </a:r>
          </a:p>
          <a:p>
            <a:pPr algn="l"/>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＜内閣府</a:t>
            </a:r>
            <a:r>
              <a:rPr lang="ja-JP" altLang="en-US" sz="1400" dirty="0">
                <a:latin typeface="メイリオ" panose="020B0604030504040204" pitchFamily="50" charset="-128"/>
                <a:ea typeface="メイリオ" panose="020B0604030504040204" pitchFamily="50" charset="-128"/>
              </a:rPr>
              <a:t>特命担当大臣</a:t>
            </a:r>
            <a:r>
              <a:rPr lang="ja-JP" altLang="en-US" sz="1400" dirty="0" smtClean="0">
                <a:latin typeface="メイリオ" panose="020B0604030504040204" pitchFamily="50" charset="-128"/>
                <a:ea typeface="メイリオ" panose="020B0604030504040204" pitchFamily="50" charset="-128"/>
              </a:rPr>
              <a:t>表彰＞</a:t>
            </a:r>
            <a:endParaRPr lang="ja-JP" altLang="en-US" sz="1400" dirty="0">
              <a:latin typeface="メイリオ" panose="020B0604030504040204" pitchFamily="50" charset="-128"/>
              <a:ea typeface="メイリオ" panose="020B0604030504040204" pitchFamily="50" charset="-128"/>
            </a:endParaRPr>
          </a:p>
          <a:p>
            <a:pPr algn="l"/>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特</a:t>
            </a:r>
            <a:r>
              <a:rPr lang="ja-JP" altLang="en-US" sz="1400" dirty="0">
                <a:latin typeface="メイリオ" panose="020B0604030504040204" pitchFamily="50" charset="-128"/>
                <a:ea typeface="メイリオ" panose="020B0604030504040204" pitchFamily="50" charset="-128"/>
              </a:rPr>
              <a:t>に顕著な功績又は功労があったと認められる個人又は団体</a:t>
            </a:r>
          </a:p>
        </p:txBody>
      </p:sp>
      <p:sp>
        <p:nvSpPr>
          <p:cNvPr id="22" name="サブタイトル 2"/>
          <p:cNvSpPr txBox="1">
            <a:spLocks/>
          </p:cNvSpPr>
          <p:nvPr/>
        </p:nvSpPr>
        <p:spPr>
          <a:xfrm>
            <a:off x="139219" y="8514988"/>
            <a:ext cx="6559039" cy="33707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1600" dirty="0">
                <a:latin typeface="メイリオ" panose="020B0604030504040204" pitchFamily="50" charset="-128"/>
                <a:ea typeface="メイリオ" panose="020B0604030504040204" pitchFamily="50" charset="-128"/>
              </a:rPr>
              <a:t>詳細は内閣府ホームページから</a:t>
            </a:r>
          </a:p>
        </p:txBody>
      </p:sp>
      <p:sp>
        <p:nvSpPr>
          <p:cNvPr id="23" name="サブタイトル 2"/>
          <p:cNvSpPr txBox="1">
            <a:spLocks/>
          </p:cNvSpPr>
          <p:nvPr/>
        </p:nvSpPr>
        <p:spPr>
          <a:xfrm>
            <a:off x="151890" y="9203090"/>
            <a:ext cx="6579416" cy="33707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1400" dirty="0">
                <a:latin typeface="メイリオ" panose="020B0604030504040204" pitchFamily="50" charset="-128"/>
                <a:ea typeface="メイリオ" panose="020B0604030504040204" pitchFamily="50" charset="-128"/>
              </a:rPr>
              <a:t>内閣府 政策統括官（政策調整担当）付　総合調整担当</a:t>
            </a:r>
          </a:p>
        </p:txBody>
      </p:sp>
      <p:sp>
        <p:nvSpPr>
          <p:cNvPr id="25" name="サブタイトル 2"/>
          <p:cNvSpPr txBox="1">
            <a:spLocks/>
          </p:cNvSpPr>
          <p:nvPr/>
        </p:nvSpPr>
        <p:spPr>
          <a:xfrm>
            <a:off x="4103879" y="7890169"/>
            <a:ext cx="2514911" cy="33707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1200" dirty="0" smtClean="0">
                <a:latin typeface="メイリオ" panose="020B0604030504040204" pitchFamily="50" charset="-128"/>
                <a:ea typeface="メイリオ" panose="020B0604030504040204" pitchFamily="50" charset="-128"/>
              </a:rPr>
              <a:t>表彰式</a:t>
            </a:r>
            <a:r>
              <a:rPr lang="ja-JP" altLang="en-US" sz="1200" dirty="0">
                <a:latin typeface="メイリオ" panose="020B0604030504040204" pitchFamily="50" charset="-128"/>
                <a:ea typeface="メイリオ" panose="020B0604030504040204" pitchFamily="50" charset="-128"/>
              </a:rPr>
              <a:t>の</a:t>
            </a:r>
            <a:r>
              <a:rPr lang="ja-JP" altLang="en-US" sz="1200" dirty="0" smtClean="0">
                <a:latin typeface="メイリオ" panose="020B0604030504040204" pitchFamily="50" charset="-128"/>
                <a:ea typeface="メイリオ" panose="020B0604030504040204" pitchFamily="50" charset="-128"/>
              </a:rPr>
              <a:t>様子（令和</a:t>
            </a:r>
            <a:r>
              <a:rPr lang="en-US" altLang="ja-JP" sz="1200" dirty="0" smtClean="0">
                <a:latin typeface="メイリオ" panose="020B0604030504040204" pitchFamily="50" charset="-128"/>
                <a:ea typeface="メイリオ" panose="020B0604030504040204" pitchFamily="50" charset="-128"/>
              </a:rPr>
              <a:t>4</a:t>
            </a:r>
            <a:r>
              <a:rPr lang="ja-JP" altLang="en-US" sz="1200" dirty="0" smtClean="0">
                <a:latin typeface="メイリオ" panose="020B0604030504040204" pitchFamily="50" charset="-128"/>
                <a:ea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rPr>
              <a:t>12</a:t>
            </a:r>
            <a:r>
              <a:rPr lang="ja-JP" altLang="en-US" sz="1200" dirty="0" smtClean="0">
                <a:latin typeface="メイリオ" panose="020B0604030504040204" pitchFamily="50" charset="-128"/>
                <a:ea typeface="メイリオ" panose="020B0604030504040204" pitchFamily="50" charset="-128"/>
              </a:rPr>
              <a:t>月）</a:t>
            </a:r>
            <a:endParaRPr lang="ja-JP" altLang="en-US" sz="1200"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5">
            <a:extLst>
              <a:ext uri="{BEBA8EAE-BF5A-486C-A8C5-ECC9F3942E4B}">
                <a14:imgProps xmlns:a14="http://schemas.microsoft.com/office/drawing/2010/main">
                  <a14:imgLayer r:embed="rId6">
                    <a14:imgEffect>
                      <a14:backgroundRemoval t="853" b="100000" l="0" r="99642">
                        <a14:foregroundMark x1="24194" y1="58209" x2="21864" y2="64179"/>
                        <a14:foregroundMark x1="23118" y1="91045" x2="27599" y2="91258"/>
                        <a14:foregroundMark x1="39964" y1="93603" x2="58423" y2="86780"/>
                      </a14:backgroundRemoval>
                    </a14:imgEffect>
                  </a14:imgLayer>
                </a14:imgProps>
              </a:ext>
            </a:extLst>
          </a:blip>
          <a:stretch>
            <a:fillRect/>
          </a:stretch>
        </p:blipFill>
        <p:spPr>
          <a:xfrm>
            <a:off x="287716" y="8514988"/>
            <a:ext cx="1019272" cy="910557"/>
          </a:xfrm>
          <a:prstGeom prst="rect">
            <a:avLst/>
          </a:prstGeom>
        </p:spPr>
      </p:pic>
      <p:pic>
        <p:nvPicPr>
          <p:cNvPr id="11" name="図 10"/>
          <p:cNvPicPr>
            <a:picLocks noChangeAspect="1"/>
          </p:cNvPicPr>
          <p:nvPr/>
        </p:nvPicPr>
        <p:blipFill rotWithShape="1">
          <a:blip r:embed="rId7" cstate="print">
            <a:extLst>
              <a:ext uri="{28A0092B-C50C-407E-A947-70E740481C1C}">
                <a14:useLocalDpi xmlns:a14="http://schemas.microsoft.com/office/drawing/2010/main" val="0"/>
              </a:ext>
            </a:extLst>
          </a:blip>
          <a:srcRect l="2477" r="10579"/>
          <a:stretch/>
        </p:blipFill>
        <p:spPr>
          <a:xfrm>
            <a:off x="4203459" y="6024940"/>
            <a:ext cx="2249212" cy="1723122"/>
          </a:xfrm>
          <a:prstGeom prst="round2DiagRect">
            <a:avLst>
              <a:gd name="adj1" fmla="val 16667"/>
              <a:gd name="adj2" fmla="val 0"/>
            </a:avLst>
          </a:prstGeom>
          <a:ln w="88900" cap="sq">
            <a:solidFill>
              <a:srgbClr val="FFFFFF"/>
            </a:solidFill>
            <a:miter lim="800000"/>
          </a:ln>
          <a:effectLst>
            <a:outerShdw blurRad="254000" dist="38100" dir="2700000" algn="tl" rotWithShape="0">
              <a:prstClr val="black">
                <a:alpha val="40000"/>
              </a:prstClr>
            </a:outerShdw>
          </a:effectLst>
        </p:spPr>
      </p:pic>
    </p:spTree>
    <p:extLst>
      <p:ext uri="{BB962C8B-B14F-4D97-AF65-F5344CB8AC3E}">
        <p14:creationId xmlns:p14="http://schemas.microsoft.com/office/powerpoint/2010/main" val="4274246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48282" y="6042454"/>
            <a:ext cx="6586150" cy="3760488"/>
          </a:xfrm>
          <a:prstGeom prst="roundRect">
            <a:avLst>
              <a:gd name="adj" fmla="val 139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lIns="30788" tIns="30788" rIns="30788" rtlCol="0" anchor="t" anchorCtr="0"/>
          <a:lstStyle/>
          <a:p>
            <a:pPr>
              <a:lnSpc>
                <a:spcPts val="1710"/>
              </a:lnSpc>
            </a:pPr>
            <a:endParaRPr lang="en-US" altLang="ja-JP" sz="1197" b="1" dirty="0">
              <a:latin typeface="メイリオ" panose="020B0604030504040204" pitchFamily="50" charset="-128"/>
              <a:ea typeface="メイリオ" panose="020B0604030504040204" pitchFamily="50" charset="-128"/>
            </a:endParaRPr>
          </a:p>
          <a:p>
            <a:pPr>
              <a:lnSpc>
                <a:spcPts val="1710"/>
              </a:lnSpc>
            </a:pPr>
            <a:endParaRPr lang="en-US" altLang="ja-JP" sz="1026" dirty="0">
              <a:latin typeface="メイリオ" panose="020B0604030504040204" pitchFamily="50" charset="-128"/>
              <a:ea typeface="メイリオ" panose="020B0604030504040204" pitchFamily="50" charset="-128"/>
            </a:endParaRPr>
          </a:p>
          <a:p>
            <a:pPr>
              <a:lnSpc>
                <a:spcPts val="1710"/>
              </a:lnSpc>
            </a:pPr>
            <a:r>
              <a:rPr lang="ja-JP" altLang="en-US" sz="1197" dirty="0">
                <a:latin typeface="メイリオ" panose="020B0604030504040204" pitchFamily="50" charset="-128"/>
                <a:ea typeface="メイリオ" panose="020B0604030504040204" pitchFamily="50" charset="-128"/>
              </a:rPr>
              <a:t>　</a:t>
            </a:r>
            <a:endParaRPr kumimoji="1" lang="en-US" altLang="ja-JP" sz="1197" dirty="0">
              <a:latin typeface="メイリオ" panose="020B0604030504040204" pitchFamily="50" charset="-128"/>
              <a:ea typeface="メイリオ" panose="020B0604030504040204" pitchFamily="50" charset="-128"/>
            </a:endParaRPr>
          </a:p>
        </p:txBody>
      </p:sp>
      <p:sp>
        <p:nvSpPr>
          <p:cNvPr id="5" name="角丸四角形 4"/>
          <p:cNvSpPr/>
          <p:nvPr/>
        </p:nvSpPr>
        <p:spPr>
          <a:xfrm>
            <a:off x="320239" y="6483145"/>
            <a:ext cx="397530" cy="3131070"/>
          </a:xfrm>
          <a:prstGeom prst="roundRect">
            <a:avLst/>
          </a:prstGeom>
          <a:solidFill>
            <a:schemeClr val="accent6">
              <a:lumMod val="40000"/>
              <a:lumOff val="60000"/>
            </a:schemeClr>
          </a:solidFill>
          <a:ln>
            <a:solidFill>
              <a:schemeClr val="tx1"/>
            </a:solidFill>
          </a:ln>
          <a:effectLst/>
        </p:spPr>
        <p:style>
          <a:lnRef idx="0">
            <a:schemeClr val="accent5"/>
          </a:lnRef>
          <a:fillRef idx="3">
            <a:schemeClr val="accent5"/>
          </a:fillRef>
          <a:effectRef idx="3">
            <a:schemeClr val="accent5"/>
          </a:effectRef>
          <a:fontRef idx="minor">
            <a:schemeClr val="lt1"/>
          </a:fontRef>
        </p:style>
        <p:txBody>
          <a:bodyPr vert="eaVert" rtlCol="0" anchor="ctr"/>
          <a:lstStyle/>
          <a:p>
            <a:pPr algn="ctr"/>
            <a:r>
              <a:rPr kumimoji="1" lang="ja-JP" altLang="en-US" sz="2052" dirty="0">
                <a:solidFill>
                  <a:schemeClr val="tx1"/>
                </a:solidFill>
                <a:latin typeface="メイリオ" panose="020B0604030504040204" pitchFamily="50" charset="-128"/>
                <a:ea typeface="メイリオ" panose="020B0604030504040204" pitchFamily="50" charset="-128"/>
              </a:rPr>
              <a:t>内閣府</a:t>
            </a:r>
          </a:p>
        </p:txBody>
      </p:sp>
      <p:sp>
        <p:nvSpPr>
          <p:cNvPr id="6" name="正方形/長方形 5"/>
          <p:cNvSpPr/>
          <p:nvPr/>
        </p:nvSpPr>
        <p:spPr>
          <a:xfrm>
            <a:off x="683135" y="7024179"/>
            <a:ext cx="506766" cy="2541586"/>
          </a:xfrm>
          <a:prstGeom prst="rect">
            <a:avLst/>
          </a:prstGeom>
          <a:noFill/>
          <a:effectLst/>
        </p:spPr>
        <p:style>
          <a:lnRef idx="0">
            <a:schemeClr val="accent5"/>
          </a:lnRef>
          <a:fillRef idx="3">
            <a:schemeClr val="accent5"/>
          </a:fillRef>
          <a:effectRef idx="3">
            <a:schemeClr val="accent5"/>
          </a:effectRef>
          <a:fontRef idx="minor">
            <a:schemeClr val="lt1"/>
          </a:fontRef>
        </p:style>
        <p:txBody>
          <a:bodyPr vert="eaVert"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内閣府から推薦依頼</a:t>
            </a:r>
            <a:r>
              <a:rPr kumimoji="1" lang="ja-JP" altLang="en-US" sz="1400" dirty="0" smtClean="0">
                <a:solidFill>
                  <a:schemeClr val="tx1"/>
                </a:solidFill>
                <a:latin typeface="メイリオ" panose="020B0604030504040204" pitchFamily="50" charset="-128"/>
                <a:ea typeface="メイリオ" panose="020B0604030504040204" pitchFamily="50" charset="-128"/>
              </a:rPr>
              <a:t>（４月</a:t>
            </a:r>
            <a:r>
              <a:rPr kumimoji="1" lang="ja-JP" altLang="en-US" sz="1400" dirty="0">
                <a:solidFill>
                  <a:schemeClr val="tx1"/>
                </a:solidFill>
                <a:latin typeface="メイリオ" panose="020B0604030504040204" pitchFamily="50" charset="-128"/>
                <a:ea typeface="メイリオ" panose="020B0604030504040204" pitchFamily="50" charset="-128"/>
              </a:rPr>
              <a:t>）</a:t>
            </a:r>
          </a:p>
        </p:txBody>
      </p:sp>
      <p:sp>
        <p:nvSpPr>
          <p:cNvPr id="19" name="角丸四角形 18"/>
          <p:cNvSpPr/>
          <p:nvPr/>
        </p:nvSpPr>
        <p:spPr>
          <a:xfrm>
            <a:off x="1556856" y="8121054"/>
            <a:ext cx="360000" cy="1512000"/>
          </a:xfrm>
          <a:prstGeom prst="roundRect">
            <a:avLst/>
          </a:prstGeom>
          <a:solidFill>
            <a:schemeClr val="accent6">
              <a:lumMod val="40000"/>
              <a:lumOff val="60000"/>
            </a:schemeClr>
          </a:solidFill>
          <a:ln>
            <a:solidFill>
              <a:schemeClr val="tx1"/>
            </a:solidFill>
          </a:ln>
          <a:effectLst/>
        </p:spPr>
        <p:style>
          <a:lnRef idx="0">
            <a:schemeClr val="accent5"/>
          </a:lnRef>
          <a:fillRef idx="3">
            <a:schemeClr val="accent5"/>
          </a:fillRef>
          <a:effectRef idx="3">
            <a:schemeClr val="accent5"/>
          </a:effectRef>
          <a:fontRef idx="minor">
            <a:schemeClr val="lt1"/>
          </a:fontRef>
        </p:style>
        <p:txBody>
          <a:bodyPr vert="eaVert" rtlCol="0" anchor="ctr"/>
          <a:lstStyle/>
          <a:p>
            <a:pPr algn="ctr"/>
            <a:r>
              <a:rPr kumimoji="1" lang="ja-JP" altLang="en-US" sz="2052" dirty="0" smtClean="0">
                <a:solidFill>
                  <a:schemeClr val="tx1"/>
                </a:solidFill>
                <a:latin typeface="メイリオ" panose="020B0604030504040204" pitchFamily="50" charset="-128"/>
                <a:ea typeface="メイリオ" panose="020B0604030504040204" pitchFamily="50" charset="-128"/>
              </a:rPr>
              <a:t>都道府県</a:t>
            </a:r>
            <a:endParaRPr kumimoji="1" lang="en-US" altLang="ja-JP" sz="2052" dirty="0">
              <a:solidFill>
                <a:schemeClr val="tx1"/>
              </a:solidFill>
              <a:latin typeface="メイリオ" panose="020B0604030504040204" pitchFamily="50" charset="-128"/>
              <a:ea typeface="メイリオ" panose="020B0604030504040204" pitchFamily="50" charset="-128"/>
            </a:endParaRPr>
          </a:p>
        </p:txBody>
      </p:sp>
      <p:sp>
        <p:nvSpPr>
          <p:cNvPr id="23" name="角丸四角形 22"/>
          <p:cNvSpPr/>
          <p:nvPr/>
        </p:nvSpPr>
        <p:spPr>
          <a:xfrm>
            <a:off x="1580331" y="6617539"/>
            <a:ext cx="759255" cy="1386223"/>
          </a:xfrm>
          <a:prstGeom prst="roundRect">
            <a:avLst/>
          </a:prstGeom>
          <a:solidFill>
            <a:schemeClr val="accent6">
              <a:lumMod val="40000"/>
              <a:lumOff val="60000"/>
            </a:schemeClr>
          </a:solidFill>
          <a:ln>
            <a:solidFill>
              <a:schemeClr val="tx1"/>
            </a:solidFill>
          </a:ln>
          <a:effectLst/>
        </p:spPr>
        <p:style>
          <a:lnRef idx="0">
            <a:schemeClr val="accent5"/>
          </a:lnRef>
          <a:fillRef idx="3">
            <a:schemeClr val="accent5"/>
          </a:fillRef>
          <a:effectRef idx="3">
            <a:schemeClr val="accent5"/>
          </a:effectRef>
          <a:fontRef idx="minor">
            <a:schemeClr val="lt1"/>
          </a:fontRef>
        </p:style>
        <p:txBody>
          <a:bodyPr vert="eaVert" rtlCol="0" anchor="ctr"/>
          <a:lstStyle/>
          <a:p>
            <a:pPr algn="ctr"/>
            <a:r>
              <a:rPr kumimoji="1" lang="ja-JP" altLang="en-US" sz="2052" dirty="0">
                <a:solidFill>
                  <a:schemeClr val="tx1"/>
                </a:solidFill>
                <a:latin typeface="メイリオ" panose="020B0604030504040204" pitchFamily="50" charset="-128"/>
                <a:ea typeface="メイリオ" panose="020B0604030504040204" pitchFamily="50" charset="-128"/>
              </a:rPr>
              <a:t>関係省庁</a:t>
            </a:r>
          </a:p>
        </p:txBody>
      </p:sp>
      <p:sp>
        <p:nvSpPr>
          <p:cNvPr id="25" name="角丸四角形 24"/>
          <p:cNvSpPr/>
          <p:nvPr/>
        </p:nvSpPr>
        <p:spPr>
          <a:xfrm>
            <a:off x="1979587" y="8121053"/>
            <a:ext cx="360000" cy="1512001"/>
          </a:xfrm>
          <a:prstGeom prst="roundRect">
            <a:avLst/>
          </a:prstGeom>
          <a:solidFill>
            <a:schemeClr val="accent6">
              <a:lumMod val="40000"/>
              <a:lumOff val="60000"/>
            </a:schemeClr>
          </a:solidFill>
          <a:ln>
            <a:solidFill>
              <a:schemeClr val="tx1"/>
            </a:solidFill>
          </a:ln>
          <a:effectLst/>
        </p:spPr>
        <p:style>
          <a:lnRef idx="0">
            <a:schemeClr val="accent5"/>
          </a:lnRef>
          <a:fillRef idx="3">
            <a:schemeClr val="accent5"/>
          </a:fillRef>
          <a:effectRef idx="3">
            <a:schemeClr val="accent5"/>
          </a:effectRef>
          <a:fontRef idx="minor">
            <a:schemeClr val="lt1"/>
          </a:fontRef>
        </p:style>
        <p:txBody>
          <a:bodyPr vert="eaVert" rtlCol="0" anchor="ctr"/>
          <a:lstStyle/>
          <a:p>
            <a:pPr algn="ctr"/>
            <a:r>
              <a:rPr kumimoji="1" lang="ja-JP" altLang="en-US" sz="2052" dirty="0">
                <a:solidFill>
                  <a:schemeClr val="tx1"/>
                </a:solidFill>
                <a:latin typeface="メイリオ" panose="020B0604030504040204" pitchFamily="50" charset="-128"/>
                <a:ea typeface="メイリオ" panose="020B0604030504040204" pitchFamily="50" charset="-128"/>
              </a:rPr>
              <a:t>指定都市</a:t>
            </a:r>
            <a:endParaRPr kumimoji="1" lang="en-US" altLang="ja-JP" sz="2052" dirty="0">
              <a:solidFill>
                <a:schemeClr val="tx1"/>
              </a:solidFill>
              <a:latin typeface="メイリオ" panose="020B0604030504040204" pitchFamily="50" charset="-128"/>
              <a:ea typeface="メイリオ" panose="020B0604030504040204" pitchFamily="50" charset="-128"/>
            </a:endParaRPr>
          </a:p>
        </p:txBody>
      </p:sp>
      <p:sp>
        <p:nvSpPr>
          <p:cNvPr id="7" name="右矢印 6"/>
          <p:cNvSpPr/>
          <p:nvPr/>
        </p:nvSpPr>
        <p:spPr>
          <a:xfrm>
            <a:off x="1130118" y="7281938"/>
            <a:ext cx="360000" cy="360000"/>
          </a:xfrm>
          <a:prstGeom prst="rightArrow">
            <a:avLst/>
          </a:prstGeom>
          <a:solidFill>
            <a:schemeClr val="accent6"/>
          </a:solidFill>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539" dirty="0">
              <a:latin typeface="メイリオ" panose="020B0604030504040204" pitchFamily="50" charset="-128"/>
              <a:ea typeface="メイリオ" panose="020B0604030504040204" pitchFamily="50" charset="-128"/>
            </a:endParaRPr>
          </a:p>
        </p:txBody>
      </p:sp>
      <p:sp>
        <p:nvSpPr>
          <p:cNvPr id="29" name="右矢印 28"/>
          <p:cNvSpPr/>
          <p:nvPr/>
        </p:nvSpPr>
        <p:spPr>
          <a:xfrm>
            <a:off x="1120427" y="8711960"/>
            <a:ext cx="387096" cy="360000"/>
          </a:xfrm>
          <a:prstGeom prst="rightArrow">
            <a:avLst/>
          </a:prstGeom>
          <a:solidFill>
            <a:schemeClr val="accent6"/>
          </a:solidFill>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539" dirty="0">
              <a:latin typeface="メイリオ" panose="020B0604030504040204" pitchFamily="50" charset="-128"/>
              <a:ea typeface="メイリオ" panose="020B0604030504040204" pitchFamily="50" charset="-128"/>
            </a:endParaRPr>
          </a:p>
        </p:txBody>
      </p:sp>
      <p:sp>
        <p:nvSpPr>
          <p:cNvPr id="30" name="正方形/長方形 29"/>
          <p:cNvSpPr/>
          <p:nvPr/>
        </p:nvSpPr>
        <p:spPr>
          <a:xfrm>
            <a:off x="2366855" y="6617541"/>
            <a:ext cx="322744" cy="2662384"/>
          </a:xfrm>
          <a:prstGeom prst="rect">
            <a:avLst/>
          </a:prstGeom>
          <a:noFill/>
          <a:effectLst/>
        </p:spPr>
        <p:style>
          <a:lnRef idx="0">
            <a:schemeClr val="accent5"/>
          </a:lnRef>
          <a:fillRef idx="3">
            <a:schemeClr val="accent5"/>
          </a:fillRef>
          <a:effectRef idx="3">
            <a:schemeClr val="accent5"/>
          </a:effectRef>
          <a:fontRef idx="minor">
            <a:schemeClr val="lt1"/>
          </a:fontRef>
        </p:style>
        <p:txBody>
          <a:bodyPr vert="eaVert" rtlCol="0" anchor="ctr"/>
          <a:lstStyle/>
          <a:p>
            <a:pPr algn="ctr"/>
            <a:r>
              <a:rPr kumimoji="1" lang="ja-JP" altLang="en-US" sz="1368" dirty="0" smtClean="0">
                <a:solidFill>
                  <a:schemeClr val="tx1"/>
                </a:solidFill>
                <a:latin typeface="メイリオ" panose="020B0604030504040204" pitchFamily="50" charset="-128"/>
                <a:ea typeface="メイリオ" panose="020B0604030504040204" pitchFamily="50" charset="-128"/>
              </a:rPr>
              <a:t>候補者募集</a:t>
            </a:r>
            <a:endParaRPr kumimoji="1" lang="ja-JP" altLang="en-US" sz="1368" dirty="0">
              <a:solidFill>
                <a:schemeClr val="tx1"/>
              </a:solidFill>
              <a:latin typeface="メイリオ" panose="020B0604030504040204" pitchFamily="50" charset="-128"/>
              <a:ea typeface="メイリオ" panose="020B0604030504040204" pitchFamily="50" charset="-128"/>
            </a:endParaRPr>
          </a:p>
        </p:txBody>
      </p:sp>
      <p:sp>
        <p:nvSpPr>
          <p:cNvPr id="32" name="角丸四角形 31"/>
          <p:cNvSpPr/>
          <p:nvPr/>
        </p:nvSpPr>
        <p:spPr>
          <a:xfrm>
            <a:off x="3617391" y="6805862"/>
            <a:ext cx="381945" cy="1964417"/>
          </a:xfrm>
          <a:prstGeom prst="roundRect">
            <a:avLst/>
          </a:prstGeom>
          <a:solidFill>
            <a:schemeClr val="accent6">
              <a:lumMod val="40000"/>
              <a:lumOff val="60000"/>
            </a:schemeClr>
          </a:solidFill>
          <a:ln>
            <a:solidFill>
              <a:schemeClr val="tx1"/>
            </a:solidFill>
          </a:ln>
          <a:effectLst/>
        </p:spPr>
        <p:style>
          <a:lnRef idx="0">
            <a:schemeClr val="accent5"/>
          </a:lnRef>
          <a:fillRef idx="3">
            <a:schemeClr val="accent5"/>
          </a:fillRef>
          <a:effectRef idx="3">
            <a:schemeClr val="accent5"/>
          </a:effectRef>
          <a:fontRef idx="minor">
            <a:schemeClr val="lt1"/>
          </a:fontRef>
        </p:style>
        <p:txBody>
          <a:bodyPr vert="eaVert" rtlCol="0" anchor="ctr"/>
          <a:lstStyle/>
          <a:p>
            <a:pPr algn="ctr"/>
            <a:r>
              <a:rPr kumimoji="1" lang="ja-JP" altLang="en-US" sz="2052" dirty="0">
                <a:solidFill>
                  <a:schemeClr val="tx1"/>
                </a:solidFill>
                <a:latin typeface="メイリオ" panose="020B0604030504040204" pitchFamily="50" charset="-128"/>
                <a:ea typeface="メイリオ" panose="020B0604030504040204" pitchFamily="50" charset="-128"/>
              </a:rPr>
              <a:t>内閣府</a:t>
            </a:r>
          </a:p>
        </p:txBody>
      </p:sp>
      <p:sp>
        <p:nvSpPr>
          <p:cNvPr id="35" name="正方形/長方形 34"/>
          <p:cNvSpPr/>
          <p:nvPr/>
        </p:nvSpPr>
        <p:spPr>
          <a:xfrm>
            <a:off x="148282" y="6176849"/>
            <a:ext cx="6586150" cy="306296"/>
          </a:xfrm>
          <a:prstGeom prst="rect">
            <a:avLst/>
          </a:prstGeom>
          <a:noFill/>
          <a:effectLst/>
        </p:spPr>
        <p:style>
          <a:lnRef idx="0">
            <a:schemeClr val="accent5"/>
          </a:lnRef>
          <a:fillRef idx="3">
            <a:schemeClr val="accent5"/>
          </a:fillRef>
          <a:effectRef idx="3">
            <a:schemeClr val="accent5"/>
          </a:effectRef>
          <a:fontRef idx="minor">
            <a:schemeClr val="lt1"/>
          </a:fontRef>
        </p:style>
        <p:txBody>
          <a:bodyPr vert="horz"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表彰までの</a:t>
            </a:r>
            <a:r>
              <a:rPr lang="ja-JP" altLang="en-US" b="1" dirty="0" smtClean="0">
                <a:solidFill>
                  <a:schemeClr val="tx1"/>
                </a:solidFill>
                <a:latin typeface="メイリオ" panose="020B0604030504040204" pitchFamily="50" charset="-128"/>
                <a:ea typeface="メイリオ" panose="020B0604030504040204" pitchFamily="50" charset="-128"/>
              </a:rPr>
              <a:t>流れ（予定）</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39" name="角丸四角形 38"/>
          <p:cNvSpPr/>
          <p:nvPr/>
        </p:nvSpPr>
        <p:spPr>
          <a:xfrm>
            <a:off x="6121950" y="6483146"/>
            <a:ext cx="397530" cy="3131070"/>
          </a:xfrm>
          <a:prstGeom prst="roundRect">
            <a:avLst/>
          </a:prstGeom>
          <a:solidFill>
            <a:schemeClr val="accent6">
              <a:lumMod val="40000"/>
              <a:lumOff val="60000"/>
            </a:schemeClr>
          </a:solidFill>
          <a:ln>
            <a:solidFill>
              <a:schemeClr val="tx1"/>
            </a:solidFill>
          </a:ln>
          <a:effectLst/>
        </p:spPr>
        <p:style>
          <a:lnRef idx="0">
            <a:schemeClr val="accent5"/>
          </a:lnRef>
          <a:fillRef idx="3">
            <a:schemeClr val="accent5"/>
          </a:fillRef>
          <a:effectRef idx="3">
            <a:schemeClr val="accent5"/>
          </a:effectRef>
          <a:fontRef idx="minor">
            <a:schemeClr val="lt1"/>
          </a:fontRef>
        </p:style>
        <p:txBody>
          <a:bodyPr vert="eaVert" rtlCol="0" anchor="ctr"/>
          <a:lstStyle/>
          <a:p>
            <a:pPr algn="ctr"/>
            <a:r>
              <a:rPr kumimoji="1" lang="ja-JP" altLang="en-US" sz="1710" dirty="0">
                <a:solidFill>
                  <a:schemeClr val="tx1"/>
                </a:solidFill>
                <a:latin typeface="メイリオ" panose="020B0604030504040204" pitchFamily="50" charset="-128"/>
                <a:ea typeface="メイリオ" panose="020B0604030504040204" pitchFamily="50" charset="-128"/>
              </a:rPr>
              <a:t>総理表彰・大臣</a:t>
            </a:r>
            <a:r>
              <a:rPr kumimoji="1" lang="ja-JP" altLang="en-US" sz="1710" dirty="0" smtClean="0">
                <a:solidFill>
                  <a:schemeClr val="tx1"/>
                </a:solidFill>
                <a:latin typeface="メイリオ" panose="020B0604030504040204" pitchFamily="50" charset="-128"/>
                <a:ea typeface="メイリオ" panose="020B0604030504040204" pitchFamily="50" charset="-128"/>
              </a:rPr>
              <a:t>表彰</a:t>
            </a:r>
            <a:r>
              <a:rPr kumimoji="1" lang="ja-JP" altLang="en-US" dirty="0" smtClean="0">
                <a:solidFill>
                  <a:schemeClr val="tx1"/>
                </a:solidFill>
                <a:latin typeface="メイリオ" panose="020B0604030504040204" pitchFamily="50" charset="-128"/>
                <a:ea typeface="メイリオ" panose="020B0604030504040204" pitchFamily="50" charset="-128"/>
              </a:rPr>
              <a:t>（</a:t>
            </a:r>
            <a:r>
              <a:rPr kumimoji="1" lang="en-US" altLang="ja-JP" dirty="0" smtClean="0">
                <a:solidFill>
                  <a:schemeClr val="tx1"/>
                </a:solidFill>
                <a:latin typeface="メイリオ" panose="020B0604030504040204" pitchFamily="50" charset="-128"/>
                <a:ea typeface="メイリオ" panose="020B0604030504040204" pitchFamily="50" charset="-128"/>
              </a:rPr>
              <a:t>12</a:t>
            </a:r>
            <a:r>
              <a:rPr kumimoji="1" lang="ja-JP" altLang="en-US" dirty="0" smtClean="0">
                <a:solidFill>
                  <a:schemeClr val="tx1"/>
                </a:solidFill>
                <a:latin typeface="メイリオ" panose="020B0604030504040204" pitchFamily="50" charset="-128"/>
                <a:ea typeface="メイリオ" panose="020B0604030504040204" pitchFamily="50" charset="-128"/>
              </a:rPr>
              <a:t>月</a:t>
            </a:r>
            <a:r>
              <a:rPr kumimoji="1" lang="ja-JP" altLang="en-US" dirty="0">
                <a:solidFill>
                  <a:schemeClr val="tx1"/>
                </a:solidFill>
                <a:latin typeface="メイリオ" panose="020B0604030504040204" pitchFamily="50" charset="-128"/>
                <a:ea typeface="メイリオ" panose="020B0604030504040204" pitchFamily="50" charset="-128"/>
              </a:rPr>
              <a:t>）</a:t>
            </a:r>
          </a:p>
        </p:txBody>
      </p:sp>
      <p:sp>
        <p:nvSpPr>
          <p:cNvPr id="45" name="正方形/長方形 44"/>
          <p:cNvSpPr/>
          <p:nvPr/>
        </p:nvSpPr>
        <p:spPr>
          <a:xfrm>
            <a:off x="4553184" y="6927542"/>
            <a:ext cx="1077313" cy="2463593"/>
          </a:xfrm>
          <a:prstGeom prst="rect">
            <a:avLst/>
          </a:prstGeom>
          <a:noFill/>
          <a:effectLst/>
        </p:spPr>
        <p:style>
          <a:lnRef idx="0">
            <a:schemeClr val="accent5"/>
          </a:lnRef>
          <a:fillRef idx="3">
            <a:schemeClr val="accent5"/>
          </a:fillRef>
          <a:effectRef idx="3">
            <a:schemeClr val="accent5"/>
          </a:effectRef>
          <a:fontRef idx="minor">
            <a:schemeClr val="lt1"/>
          </a:fontRef>
        </p:style>
        <p:txBody>
          <a:bodyPr vert="eaVert"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rPr>
              <a:t>総理</a:t>
            </a:r>
            <a:r>
              <a:rPr lang="ja-JP" altLang="en-US" sz="1400" dirty="0">
                <a:solidFill>
                  <a:schemeClr val="tx1"/>
                </a:solidFill>
                <a:latin typeface="メイリオ" panose="020B0604030504040204" pitchFamily="50" charset="-128"/>
                <a:ea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rPr>
              <a:t>大臣が受賞者を決定</a:t>
            </a:r>
            <a:endParaRPr lang="ja-JP" altLang="en-US" sz="1400" dirty="0">
              <a:solidFill>
                <a:schemeClr val="tx1"/>
              </a:solidFill>
              <a:latin typeface="メイリオ" panose="020B0604030504040204" pitchFamily="50" charset="-128"/>
              <a:ea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rPr>
              <a:t>委員会による選考</a:t>
            </a:r>
            <a:endParaRPr lang="ja-JP" altLang="en-US" sz="1400" dirty="0">
              <a:solidFill>
                <a:schemeClr val="tx1"/>
              </a:solidFill>
              <a:latin typeface="メイリオ" panose="020B0604030504040204" pitchFamily="50" charset="-128"/>
              <a:ea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rPr>
              <a:t>委員の現地調査</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rPr>
              <a:t>委員会による審査</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8" name="大かっこ 7"/>
          <p:cNvSpPr/>
          <p:nvPr/>
        </p:nvSpPr>
        <p:spPr>
          <a:xfrm>
            <a:off x="3337229" y="8875376"/>
            <a:ext cx="993811" cy="76898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a:latin typeface="メイリオ" panose="020B0604030504040204" pitchFamily="50" charset="-128"/>
                <a:ea typeface="メイリオ" panose="020B0604030504040204" pitchFamily="50" charset="-128"/>
              </a:rPr>
              <a:t>ﾊﾞﾘｱﾌﾘｰ･</a:t>
            </a:r>
            <a:r>
              <a:rPr lang="ja-JP" altLang="en-US" sz="1050" dirty="0" smtClean="0">
                <a:latin typeface="メイリオ" panose="020B0604030504040204" pitchFamily="50" charset="-128"/>
                <a:ea typeface="メイリオ" panose="020B0604030504040204" pitchFamily="50" charset="-128"/>
              </a:rPr>
              <a:t>ﾕﾆﾊﾞｰｻﾙﾃﾞｻﾞｲﾝ</a:t>
            </a:r>
            <a:r>
              <a:rPr lang="ja-JP" altLang="en-US" sz="1050" dirty="0">
                <a:latin typeface="メイリオ" panose="020B0604030504040204" pitchFamily="50" charset="-128"/>
                <a:ea typeface="メイリオ" panose="020B0604030504040204" pitchFamily="50" charset="-128"/>
              </a:rPr>
              <a:t>推進功労者</a:t>
            </a:r>
            <a:r>
              <a:rPr lang="ja-JP" altLang="en-US" sz="1050" dirty="0" smtClean="0">
                <a:latin typeface="メイリオ" panose="020B0604030504040204" pitchFamily="50" charset="-128"/>
                <a:ea typeface="メイリオ" panose="020B0604030504040204" pitchFamily="50" charset="-128"/>
              </a:rPr>
              <a:t>表彰選考</a:t>
            </a:r>
            <a:endParaRPr lang="en-US" altLang="ja-JP" sz="1050" dirty="0" smtClean="0">
              <a:latin typeface="メイリオ" panose="020B0604030504040204" pitchFamily="50" charset="-128"/>
              <a:ea typeface="メイリオ" panose="020B0604030504040204" pitchFamily="50" charset="-128"/>
            </a:endParaRPr>
          </a:p>
          <a:p>
            <a:pPr algn="ctr"/>
            <a:r>
              <a:rPr lang="ja-JP" altLang="en-US" sz="1050" dirty="0" smtClean="0">
                <a:latin typeface="メイリオ" panose="020B0604030504040204" pitchFamily="50" charset="-128"/>
                <a:ea typeface="メイリオ" panose="020B0604030504040204" pitchFamily="50" charset="-128"/>
              </a:rPr>
              <a:t>委員会</a:t>
            </a:r>
            <a:endParaRPr kumimoji="1" lang="ja-JP" altLang="en-US" sz="1050"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2747860" y="8085867"/>
            <a:ext cx="525525" cy="1848616"/>
          </a:xfrm>
          <a:prstGeom prst="rect">
            <a:avLst/>
          </a:prstGeom>
          <a:noFill/>
          <a:effectLst/>
        </p:spPr>
        <p:style>
          <a:lnRef idx="0">
            <a:schemeClr val="accent5"/>
          </a:lnRef>
          <a:fillRef idx="3">
            <a:schemeClr val="accent5"/>
          </a:fillRef>
          <a:effectRef idx="3">
            <a:schemeClr val="accent5"/>
          </a:effectRef>
          <a:fontRef idx="minor">
            <a:schemeClr val="lt1"/>
          </a:fontRef>
        </p:style>
        <p:txBody>
          <a:bodyPr vert="eaVert"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（期限：６月</a:t>
            </a:r>
            <a:r>
              <a:rPr kumimoji="1" lang="en-US" altLang="ja-JP" sz="1400" dirty="0">
                <a:solidFill>
                  <a:schemeClr val="tx1"/>
                </a:solidFill>
                <a:latin typeface="メイリオ" panose="020B0604030504040204" pitchFamily="50" charset="-128"/>
                <a:ea typeface="メイリオ" panose="020B0604030504040204" pitchFamily="50" charset="-128"/>
              </a:rPr>
              <a:t>30</a:t>
            </a:r>
            <a:r>
              <a:rPr kumimoji="1" lang="ja-JP" altLang="en-US" sz="1400" dirty="0">
                <a:solidFill>
                  <a:schemeClr val="tx1"/>
                </a:solidFill>
                <a:latin typeface="メイリオ" panose="020B0604030504040204" pitchFamily="50" charset="-128"/>
                <a:ea typeface="メイリオ" panose="020B0604030504040204" pitchFamily="50" charset="-128"/>
              </a:rPr>
              <a:t>日）</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内閣府</a:t>
            </a:r>
            <a:r>
              <a:rPr kumimoji="1" lang="ja-JP" altLang="en-US" sz="1400" dirty="0">
                <a:solidFill>
                  <a:schemeClr val="tx1"/>
                </a:solidFill>
                <a:latin typeface="メイリオ" panose="020B0604030504040204" pitchFamily="50" charset="-128"/>
                <a:ea typeface="メイリオ" panose="020B0604030504040204" pitchFamily="50" charset="-128"/>
              </a:rPr>
              <a:t>に</a:t>
            </a:r>
            <a:r>
              <a:rPr kumimoji="1" lang="ja-JP" altLang="en-US" sz="1400" dirty="0" smtClean="0">
                <a:solidFill>
                  <a:schemeClr val="tx1"/>
                </a:solidFill>
                <a:latin typeface="メイリオ" panose="020B0604030504040204" pitchFamily="50" charset="-128"/>
                <a:ea typeface="メイリオ" panose="020B0604030504040204" pitchFamily="50" charset="-128"/>
              </a:rPr>
              <a:t>推薦</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33" name="右矢印 32"/>
          <p:cNvSpPr/>
          <p:nvPr/>
        </p:nvSpPr>
        <p:spPr>
          <a:xfrm>
            <a:off x="2687160" y="7691507"/>
            <a:ext cx="792000" cy="360000"/>
          </a:xfrm>
          <a:prstGeom prst="rightArrow">
            <a:avLst/>
          </a:prstGeom>
          <a:solidFill>
            <a:schemeClr val="accent6"/>
          </a:solidFill>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539" dirty="0">
              <a:latin typeface="メイリオ" panose="020B0604030504040204" pitchFamily="50" charset="-128"/>
              <a:ea typeface="メイリオ" panose="020B0604030504040204" pitchFamily="50" charset="-128"/>
            </a:endParaRPr>
          </a:p>
        </p:txBody>
      </p:sp>
      <p:sp>
        <p:nvSpPr>
          <p:cNvPr id="36" name="右矢印 35"/>
          <p:cNvSpPr/>
          <p:nvPr/>
        </p:nvSpPr>
        <p:spPr>
          <a:xfrm>
            <a:off x="4156327" y="7691507"/>
            <a:ext cx="360000" cy="360000"/>
          </a:xfrm>
          <a:prstGeom prst="rightArrow">
            <a:avLst/>
          </a:prstGeom>
          <a:solidFill>
            <a:schemeClr val="accent6"/>
          </a:solidFill>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539" dirty="0">
              <a:latin typeface="メイリオ" panose="020B0604030504040204" pitchFamily="50" charset="-128"/>
              <a:ea typeface="メイリオ" panose="020B0604030504040204" pitchFamily="50" charset="-128"/>
            </a:endParaRPr>
          </a:p>
        </p:txBody>
      </p:sp>
      <p:sp>
        <p:nvSpPr>
          <p:cNvPr id="37" name="正方形/長方形 36"/>
          <p:cNvSpPr/>
          <p:nvPr/>
        </p:nvSpPr>
        <p:spPr>
          <a:xfrm>
            <a:off x="4553183" y="8489203"/>
            <a:ext cx="1077313" cy="1313739"/>
          </a:xfrm>
          <a:prstGeom prst="rect">
            <a:avLst/>
          </a:prstGeom>
          <a:noFill/>
          <a:effectLst/>
        </p:spPr>
        <p:style>
          <a:lnRef idx="0">
            <a:schemeClr val="accent5"/>
          </a:lnRef>
          <a:fillRef idx="3">
            <a:schemeClr val="accent5"/>
          </a:fillRef>
          <a:effectRef idx="3">
            <a:schemeClr val="accent5"/>
          </a:effectRef>
          <a:fontRef idx="minor">
            <a:schemeClr val="lt1"/>
          </a:fontRef>
        </p:style>
        <p:txBody>
          <a:bodyPr vert="eaVert" rtlCol="0" anchor="ctr"/>
          <a:lstStyle/>
          <a:p>
            <a:pPr algn="r">
              <a:lnSpc>
                <a:spcPts val="1600"/>
              </a:lnSpc>
            </a:pPr>
            <a:r>
              <a:rPr lang="ja-JP" altLang="en-US" sz="1400" dirty="0" smtClean="0">
                <a:solidFill>
                  <a:schemeClr val="tx1"/>
                </a:solidFill>
                <a:latin typeface="+mn-ea"/>
              </a:rPr>
              <a:t>（</a:t>
            </a:r>
            <a:r>
              <a:rPr kumimoji="1" lang="en-US" altLang="ja-JP" sz="1400" dirty="0" smtClean="0">
                <a:solidFill>
                  <a:schemeClr val="tx1"/>
                </a:solidFill>
                <a:latin typeface="+mn-ea"/>
              </a:rPr>
              <a:t>11</a:t>
            </a:r>
            <a:r>
              <a:rPr kumimoji="1" lang="ja-JP" altLang="en-US" sz="1400" dirty="0">
                <a:solidFill>
                  <a:schemeClr val="tx1"/>
                </a:solidFill>
                <a:latin typeface="+mn-ea"/>
              </a:rPr>
              <a:t>月</a:t>
            </a:r>
            <a:r>
              <a:rPr lang="ja-JP" altLang="en-US" sz="1400" dirty="0" smtClean="0">
                <a:solidFill>
                  <a:schemeClr val="tx1"/>
                </a:solidFill>
                <a:latin typeface="+mn-ea"/>
              </a:rPr>
              <a:t>）</a:t>
            </a:r>
            <a:endParaRPr lang="ja-JP" altLang="en-US" sz="1400" dirty="0">
              <a:solidFill>
                <a:schemeClr val="tx1"/>
              </a:solidFill>
              <a:latin typeface="+mn-ea"/>
            </a:endParaRPr>
          </a:p>
          <a:p>
            <a:pPr algn="r">
              <a:lnSpc>
                <a:spcPts val="1600"/>
              </a:lnSpc>
            </a:pPr>
            <a:r>
              <a:rPr lang="ja-JP" altLang="en-US" sz="1400" dirty="0" smtClean="0">
                <a:solidFill>
                  <a:schemeClr val="tx1"/>
                </a:solidFill>
                <a:latin typeface="+mn-ea"/>
              </a:rPr>
              <a:t>（</a:t>
            </a:r>
            <a:r>
              <a:rPr kumimoji="1" lang="en-US" altLang="ja-JP" sz="1400" dirty="0" smtClean="0">
                <a:solidFill>
                  <a:schemeClr val="tx1"/>
                </a:solidFill>
                <a:latin typeface="+mn-ea"/>
              </a:rPr>
              <a:t>11</a:t>
            </a:r>
            <a:r>
              <a:rPr kumimoji="1" lang="ja-JP" altLang="en-US" sz="1400" dirty="0" smtClean="0">
                <a:solidFill>
                  <a:schemeClr val="tx1"/>
                </a:solidFill>
                <a:latin typeface="+mn-ea"/>
              </a:rPr>
              <a:t>月</a:t>
            </a:r>
            <a:r>
              <a:rPr lang="ja-JP" altLang="en-US" sz="1400" dirty="0" smtClean="0">
                <a:solidFill>
                  <a:schemeClr val="tx1"/>
                </a:solidFill>
                <a:latin typeface="+mn-ea"/>
              </a:rPr>
              <a:t>）</a:t>
            </a:r>
          </a:p>
          <a:p>
            <a:pPr algn="r">
              <a:lnSpc>
                <a:spcPts val="1600"/>
              </a:lnSpc>
            </a:pPr>
            <a:r>
              <a:rPr lang="ja-JP" altLang="en-US" sz="1400" dirty="0" smtClean="0">
                <a:solidFill>
                  <a:schemeClr val="tx1"/>
                </a:solidFill>
                <a:latin typeface="+mn-ea"/>
              </a:rPr>
              <a:t>（９～</a:t>
            </a:r>
            <a:r>
              <a:rPr kumimoji="1" lang="en-US" altLang="ja-JP" sz="1400" dirty="0" smtClean="0">
                <a:solidFill>
                  <a:schemeClr val="tx1"/>
                </a:solidFill>
                <a:latin typeface="+mn-ea"/>
              </a:rPr>
              <a:t>11</a:t>
            </a:r>
            <a:r>
              <a:rPr kumimoji="1" lang="ja-JP" altLang="en-US" sz="1400" dirty="0" smtClean="0">
                <a:solidFill>
                  <a:schemeClr val="tx1"/>
                </a:solidFill>
                <a:latin typeface="+mn-ea"/>
              </a:rPr>
              <a:t>月</a:t>
            </a:r>
            <a:r>
              <a:rPr lang="ja-JP" altLang="en-US" sz="1400" dirty="0" smtClean="0">
                <a:solidFill>
                  <a:schemeClr val="tx1"/>
                </a:solidFill>
                <a:latin typeface="+mn-ea"/>
              </a:rPr>
              <a:t>）</a:t>
            </a:r>
            <a:endParaRPr lang="en-US" altLang="ja-JP" sz="1400" dirty="0" smtClean="0">
              <a:solidFill>
                <a:schemeClr val="tx1"/>
              </a:solidFill>
              <a:latin typeface="+mn-ea"/>
            </a:endParaRPr>
          </a:p>
          <a:p>
            <a:pPr algn="r">
              <a:lnSpc>
                <a:spcPts val="1600"/>
              </a:lnSpc>
            </a:pPr>
            <a:r>
              <a:rPr lang="ja-JP" altLang="en-US" sz="1400" dirty="0" smtClean="0">
                <a:solidFill>
                  <a:schemeClr val="tx1"/>
                </a:solidFill>
                <a:latin typeface="+mn-ea"/>
              </a:rPr>
              <a:t>（</a:t>
            </a:r>
            <a:r>
              <a:rPr lang="ja-JP" altLang="en-US" sz="1400" dirty="0">
                <a:solidFill>
                  <a:schemeClr val="tx1"/>
                </a:solidFill>
                <a:latin typeface="+mn-ea"/>
              </a:rPr>
              <a:t>７～９月）</a:t>
            </a:r>
            <a:endParaRPr lang="en-US" altLang="ja-JP" sz="1400" dirty="0">
              <a:solidFill>
                <a:schemeClr val="tx1"/>
              </a:solidFill>
              <a:latin typeface="+mn-ea"/>
            </a:endParaRPr>
          </a:p>
        </p:txBody>
      </p:sp>
      <p:sp>
        <p:nvSpPr>
          <p:cNvPr id="38" name="右矢印 37"/>
          <p:cNvSpPr/>
          <p:nvPr/>
        </p:nvSpPr>
        <p:spPr>
          <a:xfrm>
            <a:off x="5671736" y="7691760"/>
            <a:ext cx="360000" cy="360000"/>
          </a:xfrm>
          <a:prstGeom prst="rightArrow">
            <a:avLst/>
          </a:prstGeom>
          <a:solidFill>
            <a:schemeClr val="accent6"/>
          </a:solidFill>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539" dirty="0">
              <a:latin typeface="メイリオ" panose="020B0604030504040204" pitchFamily="50" charset="-128"/>
              <a:ea typeface="メイリオ" panose="020B0604030504040204" pitchFamily="50" charset="-128"/>
            </a:endParaRPr>
          </a:p>
        </p:txBody>
      </p:sp>
      <p:cxnSp>
        <p:nvCxnSpPr>
          <p:cNvPr id="9" name="直線コネクタ 8"/>
          <p:cNvCxnSpPr/>
          <p:nvPr/>
        </p:nvCxnSpPr>
        <p:spPr>
          <a:xfrm flipV="1">
            <a:off x="0" y="518984"/>
            <a:ext cx="6858000" cy="0"/>
          </a:xfrm>
          <a:prstGeom prst="line">
            <a:avLst/>
          </a:prstGeom>
          <a:ln w="38100">
            <a:gradFill flip="none" rotWithShape="1">
              <a:gsLst>
                <a:gs pos="0">
                  <a:schemeClr val="accent6">
                    <a:lumMod val="50000"/>
                  </a:schemeClr>
                </a:gs>
                <a:gs pos="57000">
                  <a:schemeClr val="accent6">
                    <a:lumMod val="40000"/>
                    <a:lumOff val="60000"/>
                  </a:schemeClr>
                </a:gs>
                <a:gs pos="3100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4" name="サブタイトル 2"/>
          <p:cNvSpPr txBox="1">
            <a:spLocks/>
          </p:cNvSpPr>
          <p:nvPr/>
        </p:nvSpPr>
        <p:spPr>
          <a:xfrm>
            <a:off x="0" y="110903"/>
            <a:ext cx="6857999" cy="33707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2400" b="1" dirty="0" smtClean="0">
                <a:latin typeface="メイリオ" panose="020B0604030504040204" pitchFamily="50" charset="-128"/>
                <a:ea typeface="メイリオ" panose="020B0604030504040204" pitchFamily="50" charset="-128"/>
              </a:rPr>
              <a:t>受賞事例（令和４年度）</a:t>
            </a:r>
            <a:endParaRPr lang="ja-JP" altLang="en-US" sz="2400" b="1" dirty="0">
              <a:latin typeface="メイリオ" panose="020B0604030504040204" pitchFamily="50" charset="-128"/>
              <a:ea typeface="メイリオ" panose="020B0604030504040204" pitchFamily="50" charset="-128"/>
            </a:endParaRPr>
          </a:p>
        </p:txBody>
      </p:sp>
      <p:sp>
        <p:nvSpPr>
          <p:cNvPr id="48" name="大波 6"/>
          <p:cNvSpPr/>
          <p:nvPr/>
        </p:nvSpPr>
        <p:spPr>
          <a:xfrm>
            <a:off x="139439" y="625136"/>
            <a:ext cx="3126407" cy="425003"/>
          </a:xfrm>
          <a:prstGeom prst="wave">
            <a:avLst>
              <a:gd name="adj1" fmla="val 6866"/>
              <a:gd name="adj2" fmla="val 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rPr>
              <a:t>内閣総理大臣表彰</a:t>
            </a:r>
            <a:endParaRPr kumimoji="1" lang="ja-JP" altLang="en-US" sz="16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endParaRPr>
          </a:p>
        </p:txBody>
      </p:sp>
      <p:sp>
        <p:nvSpPr>
          <p:cNvPr id="49" name="大波 6"/>
          <p:cNvSpPr/>
          <p:nvPr/>
        </p:nvSpPr>
        <p:spPr>
          <a:xfrm>
            <a:off x="91089" y="4068829"/>
            <a:ext cx="3169870" cy="425003"/>
          </a:xfrm>
          <a:prstGeom prst="wave">
            <a:avLst>
              <a:gd name="adj1" fmla="val 6866"/>
              <a:gd name="adj2" fmla="val 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rPr>
              <a:t>内閣府特命担当大臣優良賞</a:t>
            </a:r>
            <a:endParaRPr kumimoji="1" lang="ja-JP" altLang="en-US" sz="16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endParaRPr>
          </a:p>
        </p:txBody>
      </p:sp>
      <p:sp>
        <p:nvSpPr>
          <p:cNvPr id="51" name="大波 6"/>
          <p:cNvSpPr/>
          <p:nvPr/>
        </p:nvSpPr>
        <p:spPr>
          <a:xfrm>
            <a:off x="91089" y="5049905"/>
            <a:ext cx="3169870" cy="425003"/>
          </a:xfrm>
          <a:prstGeom prst="wave">
            <a:avLst>
              <a:gd name="adj1" fmla="val 6866"/>
              <a:gd name="adj2" fmla="val 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rPr>
              <a:t>内閣府特命担当大臣奨励賞</a:t>
            </a:r>
            <a:endParaRPr kumimoji="1" lang="ja-JP" altLang="en-US" sz="16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endParaRPr>
          </a:p>
        </p:txBody>
      </p:sp>
      <p:sp>
        <p:nvSpPr>
          <p:cNvPr id="53" name="サブタイトル 2"/>
          <p:cNvSpPr txBox="1">
            <a:spLocks/>
          </p:cNvSpPr>
          <p:nvPr/>
        </p:nvSpPr>
        <p:spPr>
          <a:xfrm>
            <a:off x="39110" y="1180241"/>
            <a:ext cx="3104615" cy="33929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r">
              <a:buNone/>
            </a:pPr>
            <a:r>
              <a:rPr lang="ja-JP" altLang="en-US" sz="16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＜受賞者＞ 毎日</a:t>
            </a:r>
            <a:r>
              <a:rPr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新聞社点字</a:t>
            </a:r>
            <a:r>
              <a:rPr lang="ja-JP" altLang="en-US" sz="16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毎日</a:t>
            </a:r>
            <a:endParaRPr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6" name="テキスト ボックス 55"/>
          <p:cNvSpPr txBox="1"/>
          <p:nvPr/>
        </p:nvSpPr>
        <p:spPr>
          <a:xfrm>
            <a:off x="5142366" y="2381674"/>
            <a:ext cx="1517923" cy="234286"/>
          </a:xfrm>
          <a:prstGeom prst="rect">
            <a:avLst/>
          </a:prstGeom>
          <a:noFill/>
        </p:spPr>
        <p:txBody>
          <a:bodyPr wrap="square" lIns="36000" tIns="36000" rIns="36000" bIns="36000" rtlCol="0">
            <a:spAutoFit/>
          </a:bodyPr>
          <a:lstStyle/>
          <a:p>
            <a:pPr lvl="0" algn="ctr">
              <a:defRPr/>
            </a:pPr>
            <a:r>
              <a:rPr lang="ja-JP" altLang="en-US" sz="1050" dirty="0" smtClean="0">
                <a:solidFill>
                  <a:prstClr val="black"/>
                </a:solidFill>
                <a:latin typeface="メイリオ" panose="020B0604030504040204" pitchFamily="50" charset="-128"/>
                <a:ea typeface="メイリオ" panose="020B0604030504040204" pitchFamily="50" charset="-128"/>
              </a:rPr>
              <a:t>点字毎日（創刊号）</a:t>
            </a:r>
            <a:endParaRPr lang="ja-JP" altLang="en-US" sz="1050" dirty="0">
              <a:solidFill>
                <a:prstClr val="black"/>
              </a:solidFill>
              <a:latin typeface="メイリオ" panose="020B0604030504040204" pitchFamily="50" charset="-128"/>
              <a:ea typeface="メイリオ" panose="020B0604030504040204" pitchFamily="50" charset="-128"/>
            </a:endParaRPr>
          </a:p>
        </p:txBody>
      </p:sp>
      <p:pic>
        <p:nvPicPr>
          <p:cNvPr id="57" name="Picture 14" descr="18458bea730332aad2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3571" y="634234"/>
            <a:ext cx="1497359" cy="173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テキスト ボックス 58"/>
          <p:cNvSpPr txBox="1"/>
          <p:nvPr/>
        </p:nvSpPr>
        <p:spPr>
          <a:xfrm>
            <a:off x="5019445" y="4036440"/>
            <a:ext cx="1763764" cy="234286"/>
          </a:xfrm>
          <a:prstGeom prst="rect">
            <a:avLst/>
          </a:prstGeom>
          <a:noFill/>
        </p:spPr>
        <p:txBody>
          <a:bodyPr wrap="square" lIns="36000" tIns="36000" rIns="36000" bIns="36000" rtlCol="0">
            <a:spAutoFit/>
          </a:bodyPr>
          <a:lstStyle/>
          <a:p>
            <a:pPr lvl="0" algn="ctr">
              <a:defRPr/>
            </a:pPr>
            <a:r>
              <a:rPr lang="ja-JP" altLang="en-US" sz="1050" dirty="0" smtClean="0">
                <a:solidFill>
                  <a:prstClr val="black"/>
                </a:solidFill>
                <a:latin typeface="メイリオ" panose="020B0604030504040204" pitchFamily="50" charset="-128"/>
                <a:ea typeface="メイリオ" panose="020B0604030504040204" pitchFamily="50" charset="-128"/>
              </a:rPr>
              <a:t>現在の点字毎日</a:t>
            </a:r>
            <a:endParaRPr lang="ja-JP" altLang="en-US" sz="1050" dirty="0">
              <a:solidFill>
                <a:prstClr val="black"/>
              </a:solidFill>
              <a:latin typeface="メイリオ" panose="020B0604030504040204" pitchFamily="50" charset="-128"/>
              <a:ea typeface="メイリオ" panose="020B0604030504040204" pitchFamily="50" charset="-128"/>
            </a:endParaRPr>
          </a:p>
        </p:txBody>
      </p:sp>
      <p:pic>
        <p:nvPicPr>
          <p:cNvPr id="60" name="図 59">
            <a:extLst>
              <a:ext uri="{FF2B5EF4-FFF2-40B4-BE49-F238E27FC236}">
                <a16:creationId xmlns:a16="http://schemas.microsoft.com/office/drawing/2014/main" id="{69A1C182-CCFD-1093-7D90-EE8BE1DA7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551" y="2651189"/>
            <a:ext cx="1735882" cy="1367999"/>
          </a:xfrm>
          <a:prstGeom prst="rect">
            <a:avLst/>
          </a:prstGeom>
        </p:spPr>
      </p:pic>
      <p:sp>
        <p:nvSpPr>
          <p:cNvPr id="61" name="サブタイトル 2"/>
          <p:cNvSpPr txBox="1">
            <a:spLocks/>
          </p:cNvSpPr>
          <p:nvPr/>
        </p:nvSpPr>
        <p:spPr>
          <a:xfrm>
            <a:off x="148281" y="4589064"/>
            <a:ext cx="6549079" cy="28959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6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＜受賞者＞株式</a:t>
            </a:r>
            <a:r>
              <a:rPr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会社</a:t>
            </a:r>
            <a:r>
              <a:rPr lang="ja-JP" altLang="en-US" sz="16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アイエスゲート、ＮＰＯ</a:t>
            </a:r>
            <a:r>
              <a:rPr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法人わくわー</a:t>
            </a:r>
            <a:r>
              <a:rPr lang="ja-JP" altLang="en-US" sz="1600" b="1" dirty="0" err="1"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く</a:t>
            </a:r>
            <a:endParaRPr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3" name="サブタイトル 2"/>
          <p:cNvSpPr txBox="1">
            <a:spLocks/>
          </p:cNvSpPr>
          <p:nvPr/>
        </p:nvSpPr>
        <p:spPr>
          <a:xfrm>
            <a:off x="91089" y="5543851"/>
            <a:ext cx="5714777" cy="33929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kumimoji="0" lang="ja-JP" altLang="en-US" sz="16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＜受賞者＞</a:t>
            </a:r>
            <a:r>
              <a:rPr kumimoji="0" lang="zh-CN" altLang="en-US" sz="16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社会</a:t>
            </a:r>
            <a:r>
              <a:rPr kumimoji="0" lang="zh-CN"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福祉法人悠</a:t>
            </a:r>
            <a:r>
              <a:rPr kumimoji="0" lang="zh-CN" altLang="en-US" sz="16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林舎 </a:t>
            </a:r>
            <a:r>
              <a:rPr kumimoji="0" lang="ja-JP" altLang="en-US" sz="16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障害者</a:t>
            </a:r>
            <a:r>
              <a:rPr kumimoji="0"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支援施設</a:t>
            </a:r>
            <a:r>
              <a:rPr kumimoji="0" lang="ja-JP" altLang="en-US" sz="16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シーズ</a:t>
            </a:r>
            <a:endParaRPr kumimoji="0"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4" name="サブタイトル 2"/>
          <p:cNvSpPr txBox="1">
            <a:spLocks/>
          </p:cNvSpPr>
          <p:nvPr/>
        </p:nvSpPr>
        <p:spPr>
          <a:xfrm>
            <a:off x="91158" y="1544493"/>
            <a:ext cx="4813939" cy="261181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85738" indent="-185738">
              <a:lnSpc>
                <a:spcPts val="1600"/>
              </a:lnSpc>
              <a:buNone/>
            </a:pPr>
            <a:r>
              <a:rPr lang="en-US" altLang="ja-JP" sz="1300" dirty="0" smtClean="0">
                <a:latin typeface="メイリオ" panose="020B0604030504040204" pitchFamily="50" charset="-128"/>
                <a:ea typeface="メイリオ" panose="020B0604030504040204" pitchFamily="50" charset="-128"/>
              </a:rPr>
              <a:t>➣</a:t>
            </a:r>
            <a:r>
              <a:rPr lang="ja-JP" altLang="en-US" sz="1300" dirty="0" smtClean="0">
                <a:latin typeface="メイリオ" panose="020B0604030504040204" pitchFamily="50" charset="-128"/>
                <a:ea typeface="メイリオ" panose="020B0604030504040204" pitchFamily="50" charset="-128"/>
              </a:rPr>
              <a:t>　点字</a:t>
            </a:r>
            <a:r>
              <a:rPr lang="ja-JP" altLang="en-US" sz="1300" dirty="0">
                <a:latin typeface="メイリオ" panose="020B0604030504040204" pitchFamily="50" charset="-128"/>
                <a:ea typeface="メイリオ" panose="020B0604030504040204" pitchFamily="50" charset="-128"/>
              </a:rPr>
              <a:t>の普及と社会的位置づけの向上、視覚障害者の生活の質の改善と社会参加の促進に力を注ぎ、その教育・文化・福祉の向上や、生活・職業の改善に大きく貢献している。</a:t>
            </a:r>
          </a:p>
          <a:p>
            <a:pPr marL="185738" indent="-185738">
              <a:lnSpc>
                <a:spcPts val="1600"/>
              </a:lnSpc>
              <a:buNone/>
            </a:pPr>
            <a:r>
              <a:rPr lang="ja-JP" altLang="en-US" sz="1300" dirty="0">
                <a:latin typeface="メイリオ" panose="020B0604030504040204" pitchFamily="50" charset="-128"/>
                <a:ea typeface="メイリオ" panose="020B0604030504040204" pitchFamily="50" charset="-128"/>
              </a:rPr>
              <a:t>➣　本年創刊</a:t>
            </a:r>
            <a:r>
              <a:rPr lang="en-US" altLang="ja-JP" sz="1300" dirty="0">
                <a:latin typeface="メイリオ" panose="020B0604030504040204" pitchFamily="50" charset="-128"/>
                <a:ea typeface="メイリオ" panose="020B0604030504040204" pitchFamily="50" charset="-128"/>
              </a:rPr>
              <a:t>100</a:t>
            </a:r>
            <a:r>
              <a:rPr lang="ja-JP" altLang="en-US" sz="1300" dirty="0">
                <a:latin typeface="メイリオ" panose="020B0604030504040204" pitchFamily="50" charset="-128"/>
                <a:ea typeface="メイリオ" panose="020B0604030504040204" pitchFamily="50" charset="-128"/>
              </a:rPr>
              <a:t>周年を迎えた。創刊以来、戦時中も含め休刊することなく、視覚障害者へ情報提供を続けてきた（約１世紀の長期にわたって点字新聞を発行し続けている新聞社は、毎日新聞社が国内唯一で、世界的にも例がない）。</a:t>
            </a:r>
          </a:p>
          <a:p>
            <a:pPr marL="185738" indent="-185738">
              <a:lnSpc>
                <a:spcPts val="1600"/>
              </a:lnSpc>
              <a:buNone/>
            </a:pPr>
            <a:r>
              <a:rPr lang="ja-JP" altLang="en-US" sz="1300" dirty="0">
                <a:latin typeface="メイリオ" panose="020B0604030504040204" pitchFamily="50" charset="-128"/>
                <a:ea typeface="メイリオ" panose="020B0604030504040204" pitchFamily="50" charset="-128"/>
              </a:rPr>
              <a:t>➣　近年は、デジタル録音や活字版等多媒体化を実現したほか、社会啓発の観点から一般紙・毎日新聞や小学生新聞との連携の取組も増加している。</a:t>
            </a:r>
          </a:p>
          <a:p>
            <a:pPr marL="0" indent="0">
              <a:lnSpc>
                <a:spcPts val="1600"/>
              </a:lnSpc>
              <a:buNone/>
            </a:pPr>
            <a:r>
              <a:rPr lang="ja-JP" altLang="en-US" sz="1300" dirty="0" smtClean="0">
                <a:latin typeface="メイリオ" panose="020B0604030504040204" pitchFamily="50" charset="-128"/>
                <a:ea typeface="メイリオ" panose="020B0604030504040204" pitchFamily="50" charset="-128"/>
              </a:rPr>
              <a:t>　</a:t>
            </a:r>
            <a:endParaRPr lang="ja-JP" altLang="en-US" sz="1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30978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1217</TotalTime>
  <Words>500</Words>
  <Application>Microsoft Office PowerPoint</Application>
  <PresentationFormat>A4 210 x 297 mm</PresentationFormat>
  <Paragraphs>50</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ＭＳ Ｐ明朝</vt:lpstr>
      <vt:lpstr>メイリオ</vt:lpstr>
      <vt:lpstr>游ゴシック</vt:lpstr>
      <vt:lpstr>游ゴシック Light</vt:lpstr>
      <vt:lpstr>Arial</vt:lpstr>
      <vt:lpstr>Calibri</vt:lpstr>
      <vt:lpstr>Calibri Light</vt:lpstr>
      <vt:lpstr>Times New Roman</vt:lpstr>
      <vt:lpstr>Office テーマ</vt:lpstr>
      <vt:lpstr>バリアフリー・ ユニバーサルデザイン 推進功労者表彰</vt:lpstr>
      <vt:lpstr>PowerPoint プレゼンテーション</vt:lpstr>
    </vt:vector>
  </TitlesOfParts>
  <Company>内閣府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武田 弥希子（政策調整・高齢）</dc:creator>
  <cp:lastModifiedBy>朝倉 亮（賞勲局）</cp:lastModifiedBy>
  <cp:revision>74</cp:revision>
  <cp:lastPrinted>2023-04-21T02:46:39Z</cp:lastPrinted>
  <dcterms:created xsi:type="dcterms:W3CDTF">2021-10-06T02:53:02Z</dcterms:created>
  <dcterms:modified xsi:type="dcterms:W3CDTF">2023-04-21T03:04:34Z</dcterms:modified>
</cp:coreProperties>
</file>